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21"/>
  </p:notesMasterIdLst>
  <p:sldIdLst>
    <p:sldId id="477" r:id="rId2"/>
    <p:sldId id="507" r:id="rId3"/>
    <p:sldId id="479" r:id="rId4"/>
    <p:sldId id="511" r:id="rId5"/>
    <p:sldId id="513" r:id="rId6"/>
    <p:sldId id="519" r:id="rId7"/>
    <p:sldId id="505" r:id="rId8"/>
    <p:sldId id="501" r:id="rId9"/>
    <p:sldId id="502" r:id="rId10"/>
    <p:sldId id="503" r:id="rId11"/>
    <p:sldId id="512" r:id="rId12"/>
    <p:sldId id="509" r:id="rId13"/>
    <p:sldId id="516" r:id="rId14"/>
    <p:sldId id="518" r:id="rId15"/>
    <p:sldId id="508" r:id="rId16"/>
    <p:sldId id="514" r:id="rId17"/>
    <p:sldId id="483" r:id="rId18"/>
    <p:sldId id="493" r:id="rId19"/>
    <p:sldId id="492" r:id="rId20"/>
  </p:sldIdLst>
  <p:sldSz cx="10691813" cy="7559675"/>
  <p:notesSz cx="6797675" cy="9926638"/>
  <p:embeddedFontLst>
    <p:embeddedFont>
      <p:font typeface="HY헤드라인M" panose="02030600000101010101" pitchFamily="18" charset="-127"/>
      <p:regular r:id="rId22"/>
    </p:embeddedFont>
    <p:embeddedFont>
      <p:font typeface="Impact" panose="020B0806030902050204" pitchFamily="34" charset="0"/>
      <p:regular r:id="rId23"/>
    </p:embeddedFont>
    <p:embeddedFont>
      <p:font typeface="나눔바른고딕 Light" panose="020B0603020101020101" pitchFamily="50" charset="-127"/>
      <p:regular r:id="rId24"/>
    </p:embeddedFont>
    <p:embeddedFont>
      <p:font typeface="나눔바른고딕" panose="020B0603020101020101" pitchFamily="50" charset="-127"/>
      <p:regular r:id="rId25"/>
      <p:bold r:id="rId26"/>
    </p:embeddedFont>
    <p:embeddedFont>
      <p:font typeface="KoPub돋움체 Light" panose="020B0600000101010101" charset="-127"/>
      <p:regular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KoPub돋움체 Medium" panose="020B0600000101010101" charset="-127"/>
      <p:regular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01" userDrawn="1">
          <p15:clr>
            <a:srgbClr val="A4A3A4"/>
          </p15:clr>
        </p15:guide>
        <p15:guide id="2" pos="3368" userDrawn="1">
          <p15:clr>
            <a:srgbClr val="A4A3A4"/>
          </p15:clr>
        </p15:guide>
        <p15:guide id="3" pos="306" userDrawn="1">
          <p15:clr>
            <a:srgbClr val="A4A3A4"/>
          </p15:clr>
        </p15:guide>
        <p15:guide id="4" pos="6452" userDrawn="1">
          <p15:clr>
            <a:srgbClr val="A4A3A4"/>
          </p15:clr>
        </p15:guide>
        <p15:guide id="5" orient="horz" pos="4506" userDrawn="1">
          <p15:clr>
            <a:srgbClr val="A4A3A4"/>
          </p15:clr>
        </p15:guide>
        <p15:guide id="6" pos="5182" userDrawn="1">
          <p15:clr>
            <a:srgbClr val="A4A3A4"/>
          </p15:clr>
        </p15:guide>
        <p15:guide id="8" orient="horz" pos="2381" userDrawn="1">
          <p15:clr>
            <a:srgbClr val="A4A3A4"/>
          </p15:clr>
        </p15:guide>
        <p15:guide id="9" orient="horz" pos="567" userDrawn="1">
          <p15:clr>
            <a:srgbClr val="A4A3A4"/>
          </p15:clr>
        </p15:guide>
        <p15:guide id="10" orient="horz" pos="4377" userDrawn="1">
          <p15:clr>
            <a:srgbClr val="A4A3A4"/>
          </p15:clr>
        </p15:guide>
        <p15:guide id="11" pos="3135" userDrawn="1">
          <p15:clr>
            <a:srgbClr val="A4A3A4"/>
          </p15:clr>
        </p15:guide>
        <p15:guide id="12" pos="2528" userDrawn="1">
          <p15:clr>
            <a:srgbClr val="A4A3A4"/>
          </p15:clr>
        </p15:guide>
        <p15:guide id="13" pos="608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1D1"/>
    <a:srgbClr val="FFCC99"/>
    <a:srgbClr val="98F6B7"/>
    <a:srgbClr val="9BE9F3"/>
    <a:srgbClr val="CCFFCC"/>
    <a:srgbClr val="88CCE4"/>
    <a:srgbClr val="43AFD5"/>
    <a:srgbClr val="227896"/>
    <a:srgbClr val="9896A4"/>
    <a:srgbClr val="E862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1" autoAdjust="0"/>
    <p:restoredTop sz="95354" autoAdjust="0"/>
  </p:normalViewPr>
  <p:slideViewPr>
    <p:cSldViewPr snapToGrid="0">
      <p:cViewPr>
        <p:scale>
          <a:sx n="125" d="100"/>
          <a:sy n="125" d="100"/>
        </p:scale>
        <p:origin x="792" y="-564"/>
      </p:cViewPr>
      <p:guideLst>
        <p:guide orient="horz" pos="3901"/>
        <p:guide pos="3368"/>
        <p:guide pos="306"/>
        <p:guide pos="6452"/>
        <p:guide orient="horz" pos="4506"/>
        <p:guide pos="5182"/>
        <p:guide orient="horz" pos="2381"/>
        <p:guide orient="horz" pos="567"/>
        <p:guide orient="horz" pos="4377"/>
        <p:guide pos="3135"/>
        <p:guide pos="2528"/>
        <p:guide pos="608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heme" Target="theme/theme1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976903-F9AF-40A6-88BD-14E4E68DDAD5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030288" y="1241425"/>
            <a:ext cx="47371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22A167-DA45-404D-99B0-7D9266E90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169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22A167-DA45-404D-99B0-7D9266E90AE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953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22A167-DA45-404D-99B0-7D9266E90AE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979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22A167-DA45-404D-99B0-7D9266E90AE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561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22A167-DA45-404D-99B0-7D9266E90AE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7017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이번 보고에서는 </a:t>
            </a:r>
            <a:endParaRPr lang="en-US" altLang="ko-KR" dirty="0" smtClean="0"/>
          </a:p>
          <a:p>
            <a:r>
              <a:rPr lang="ko-KR" altLang="en-US" dirty="0" smtClean="0"/>
              <a:t>수집된 사용자 데이터를 어떻게 업무에 활용할지</a:t>
            </a:r>
            <a:endParaRPr lang="en-US" altLang="ko-KR" dirty="0" smtClean="0"/>
          </a:p>
          <a:p>
            <a:r>
              <a:rPr lang="ko-KR" altLang="en-US" baseline="0" dirty="0" smtClean="0"/>
              <a:t>사용자 편의성을 어떻게 구현 할지에 대해 </a:t>
            </a:r>
            <a:endParaRPr lang="en-US" altLang="ko-KR" baseline="0" dirty="0" smtClean="0"/>
          </a:p>
          <a:p>
            <a:r>
              <a:rPr lang="ko-KR" altLang="en-US" baseline="0" dirty="0" smtClean="0"/>
              <a:t>많이 예를 보여드리지 못함을 양해해주시기 바랍니다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4</a:t>
            </a:r>
            <a:r>
              <a:rPr lang="ko-KR" altLang="en-US" baseline="0" dirty="0" smtClean="0"/>
              <a:t>차년도 조성사업에 많은 관심과 격려를 보내주시면</a:t>
            </a:r>
            <a:endParaRPr lang="en-US" altLang="ko-KR" baseline="0" dirty="0" smtClean="0"/>
          </a:p>
          <a:p>
            <a:r>
              <a:rPr lang="ko-KR" altLang="en-US" dirty="0" smtClean="0"/>
              <a:t>저희도</a:t>
            </a:r>
            <a:r>
              <a:rPr lang="ko-KR" altLang="en-US" baseline="0" dirty="0" smtClean="0"/>
              <a:t> 격려의 에너지를</a:t>
            </a:r>
            <a:r>
              <a:rPr lang="ko-KR" altLang="en-US" dirty="0" smtClean="0"/>
              <a:t> 얻고</a:t>
            </a:r>
            <a:endParaRPr lang="en-US" altLang="ko-KR" dirty="0" smtClean="0"/>
          </a:p>
          <a:p>
            <a:r>
              <a:rPr lang="ko-KR" altLang="en-US" dirty="0" smtClean="0"/>
              <a:t>본 사업의 목표를 달성할 수 있도록</a:t>
            </a:r>
            <a:endParaRPr lang="en-US" altLang="ko-KR" dirty="0" smtClean="0"/>
          </a:p>
          <a:p>
            <a:r>
              <a:rPr lang="ko-KR" altLang="en-US" dirty="0" smtClean="0"/>
              <a:t>구성원 모두가 최선을 다하겠습니다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한가지 요청 드리고 싶은 사항은</a:t>
            </a:r>
            <a:endParaRPr lang="en-US" altLang="ko-KR" dirty="0" smtClean="0"/>
          </a:p>
          <a:p>
            <a:r>
              <a:rPr lang="ko-KR" altLang="en-US" dirty="0" smtClean="0"/>
              <a:t>사용자의 편의성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수집된 고객 데이터의 활용 방안을 마련하기 위해서는 </a:t>
            </a:r>
            <a:endParaRPr lang="en-US" altLang="ko-KR" dirty="0" smtClean="0"/>
          </a:p>
          <a:p>
            <a:r>
              <a:rPr lang="ko-KR" altLang="en-US" dirty="0" err="1" smtClean="0"/>
              <a:t>컨벤시아의</a:t>
            </a:r>
            <a:r>
              <a:rPr lang="ko-KR" altLang="en-US" dirty="0" smtClean="0"/>
              <a:t> 모든 부서의 적극적인 관심과 의견이 필요합니다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그러한 방법으로</a:t>
            </a:r>
            <a:r>
              <a:rPr lang="ko-KR" altLang="en-US" baseline="0" dirty="0" smtClean="0"/>
              <a:t> 요구사항에 대한 의견을 </a:t>
            </a:r>
            <a:endParaRPr lang="en-US" altLang="ko-KR" baseline="0" dirty="0" smtClean="0"/>
          </a:p>
          <a:p>
            <a:r>
              <a:rPr lang="ko-KR" altLang="en-US" baseline="0" dirty="0" smtClean="0"/>
              <a:t>적극적으로 듣고 반영할 수 있도록 </a:t>
            </a:r>
            <a:r>
              <a:rPr lang="en-US" altLang="ko-KR" dirty="0" smtClean="0"/>
              <a:t>TF</a:t>
            </a:r>
            <a:r>
              <a:rPr lang="ko-KR" altLang="en-US" dirty="0" smtClean="0"/>
              <a:t>를 운영하고자 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TF</a:t>
            </a:r>
            <a:r>
              <a:rPr lang="ko-KR" altLang="en-US" dirty="0" smtClean="0"/>
              <a:t>를 조직하고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적극적으로 참여할 수 있도록 지원을 부탁드립니다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저희가 준비한 보고는 여기까지입니다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경청하여 주셔서 감사합니다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22A167-DA45-404D-99B0-7D9266E90AE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0259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microsoft.com/office/2007/relationships/hdphoto" Target="../media/hdphoto3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9325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F29749C-D44F-4114-8B42-74D740430996}"/>
              </a:ext>
            </a:extLst>
          </p:cNvPr>
          <p:cNvSpPr/>
          <p:nvPr userDrawn="1"/>
        </p:nvSpPr>
        <p:spPr>
          <a:xfrm>
            <a:off x="793" y="7045156"/>
            <a:ext cx="10691813" cy="514519"/>
          </a:xfrm>
          <a:prstGeom prst="rect">
            <a:avLst/>
          </a:prstGeom>
          <a:solidFill>
            <a:srgbClr val="28B6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E71AFF9-9816-4E6A-BDED-CE5E6FE36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8" b="100000" l="0" r="100000">
                        <a14:foregroundMark x1="11592" y1="30303" x2="11592" y2="30303"/>
                        <a14:foregroundMark x1="11073" y1="43939" x2="11073" y2="43939"/>
                        <a14:foregroundMark x1="5017" y1="46970" x2="5017" y2="46970"/>
                        <a14:foregroundMark x1="4671" y1="27273" x2="4671" y2="27273"/>
                        <a14:foregroundMark x1="6401" y1="52273" x2="6401" y2="52273"/>
                        <a14:foregroundMark x1="10381" y1="53030" x2="10381" y2="53030"/>
                        <a14:foregroundMark x1="7785" y1="57576" x2="7785" y2="57576"/>
                        <a14:foregroundMark x1="6055" y1="70455" x2="6055" y2="70455"/>
                        <a14:foregroundMark x1="13841" y1="80303" x2="13841" y2="81818"/>
                        <a14:foregroundMark x1="24221" y1="81818" x2="24221" y2="81818"/>
                        <a14:foregroundMark x1="25433" y1="78030" x2="25433" y2="78030"/>
                        <a14:foregroundMark x1="26298" y1="75758" x2="26298" y2="75758"/>
                        <a14:foregroundMark x1="17128" y1="33333" x2="17128" y2="33333"/>
                        <a14:foregroundMark x1="17301" y1="32576" x2="17301" y2="32576"/>
                        <a14:foregroundMark x1="18512" y1="37121" x2="18512" y2="37121"/>
                        <a14:foregroundMark x1="26125" y1="29545" x2="26125" y2="29545"/>
                        <a14:foregroundMark x1="26125" y1="29545" x2="26125" y2="29545"/>
                        <a14:foregroundMark x1="24221" y1="37121" x2="24221" y2="37121"/>
                        <a14:foregroundMark x1="34429" y1="25000" x2="34429" y2="25000"/>
                        <a14:foregroundMark x1="38927" y1="18939" x2="38927" y2="18939"/>
                        <a14:foregroundMark x1="46021" y1="46212" x2="46021" y2="46212"/>
                        <a14:foregroundMark x1="50865" y1="29545" x2="50865" y2="29545"/>
                        <a14:foregroundMark x1="26817" y1="73485" x2="26817" y2="73485"/>
                      </a14:backgroundRemoval>
                    </a14:imgEffect>
                  </a14:imgLayer>
                </a14:imgProps>
              </a:ext>
            </a:extLst>
          </a:blip>
          <a:srcRect r="38918"/>
          <a:stretch/>
        </p:blipFill>
        <p:spPr>
          <a:xfrm>
            <a:off x="572154" y="7165889"/>
            <a:ext cx="730314" cy="273051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709B29A6-3628-4227-A651-129EDE6EE1B3}"/>
              </a:ext>
            </a:extLst>
          </p:cNvPr>
          <p:cNvGrpSpPr/>
          <p:nvPr userDrawn="1"/>
        </p:nvGrpSpPr>
        <p:grpSpPr>
          <a:xfrm>
            <a:off x="8883015" y="7137616"/>
            <a:ext cx="1411295" cy="329598"/>
            <a:chOff x="1218783" y="6306532"/>
            <a:chExt cx="2589647" cy="60479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B865A8-DBD6-47F0-B254-66C7F5A13D3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421" b="98062" l="967" r="97944">
                          <a14:foregroundMark x1="18622" y1="14858" x2="18622" y2="14858"/>
                          <a14:foregroundMark x1="61548" y1="38372" x2="61548" y2="38372"/>
                          <a14:foregroundMark x1="40750" y1="42248" x2="40750" y2="42248"/>
                          <a14:foregroundMark x1="33011" y1="93669" x2="33011" y2="93669"/>
                          <a14:foregroundMark x1="70617" y1="72093" x2="70617" y2="72093"/>
                          <a14:foregroundMark x1="93108" y1="90698" x2="93108" y2="90698"/>
                          <a14:foregroundMark x1="61790" y1="87080" x2="61790" y2="87080"/>
                          <a14:foregroundMark x1="60580" y1="57881" x2="60580" y2="57881"/>
                          <a14:foregroundMark x1="85490" y1="66537" x2="85490" y2="66537"/>
                          <a14:foregroundMark x1="92019" y1="65633" x2="92019" y2="65633"/>
                          <a14:foregroundMark x1="89238" y1="54780" x2="89238" y2="54780"/>
                          <a14:foregroundMark x1="83313" y1="56718" x2="83313" y2="56718"/>
                          <a14:foregroundMark x1="55139" y1="67959" x2="55139" y2="67959"/>
                          <a14:foregroundMark x1="64329" y1="63178" x2="64329" y2="63178"/>
                          <a14:foregroundMark x1="74244" y1="58269" x2="74244" y2="58269"/>
                          <a14:foregroundMark x1="76300" y1="56718" x2="76300" y2="56718"/>
                          <a14:foregroundMark x1="65175" y1="54910" x2="65175" y2="54910"/>
                          <a14:foregroundMark x1="60218" y1="56589" x2="59734" y2="56848"/>
                          <a14:foregroundMark x1="53083" y1="58140" x2="53083" y2="58140"/>
                          <a14:foregroundMark x1="55018" y1="60853" x2="55018" y2="60853"/>
                          <a14:foregroundMark x1="55018" y1="61240" x2="55018" y2="61240"/>
                          <a14:foregroundMark x1="59008" y1="61499" x2="59613" y2="61499"/>
                          <a14:foregroundMark x1="62152" y1="61111" x2="62152" y2="61111"/>
                          <a14:foregroundMark x1="58767" y1="55685" x2="69528" y2="60078"/>
                          <a14:foregroundMark x1="64571" y1="70930" x2="74365" y2="73127"/>
                          <a14:foregroundMark x1="60459" y1="83850" x2="88513" y2="92894"/>
                          <a14:foregroundMark x1="84160" y1="65633" x2="84764" y2="74419"/>
                          <a14:foregroundMark x1="92382" y1="62920" x2="93470" y2="80879"/>
                          <a14:foregroundMark x1="86820" y1="52584" x2="92140" y2="5542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18783" y="6306532"/>
              <a:ext cx="646207" cy="60479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46CF31D-32A9-4910-9A7E-B0F9D4127E2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foregroundMark x1="9319" y1="19444" x2="9319" y2="19444"/>
                          <a14:foregroundMark x1="14158" y1="32407" x2="14158" y2="32407"/>
                          <a14:foregroundMark x1="6452" y1="75000" x2="6452" y2="75000"/>
                          <a14:foregroundMark x1="22581" y1="23148" x2="22581" y2="23148"/>
                          <a14:foregroundMark x1="30108" y1="36111" x2="30108" y2="36111"/>
                          <a14:foregroundMark x1="22581" y1="76852" x2="22581" y2="76852"/>
                          <a14:foregroundMark x1="41756" y1="20370" x2="41756" y2="20370"/>
                          <a14:foregroundMark x1="37634" y1="82407" x2="37634" y2="82407"/>
                          <a14:foregroundMark x1="54122" y1="43519" x2="54122" y2="43519"/>
                          <a14:foregroundMark x1="58065" y1="18519" x2="58065" y2="18519"/>
                          <a14:foregroundMark x1="61649" y1="67593" x2="61649" y2="67593"/>
                          <a14:foregroundMark x1="73297" y1="46296" x2="73297" y2="46296"/>
                          <a14:foregroundMark x1="79211" y1="17593" x2="79211" y2="17593"/>
                          <a14:foregroundMark x1="78136" y1="71296" x2="78136" y2="71296"/>
                          <a14:foregroundMark x1="87455" y1="37963" x2="87455" y2="37963"/>
                          <a14:foregroundMark x1="95341" y1="39815" x2="95341" y2="398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93272" y="6423591"/>
              <a:ext cx="1915158" cy="370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5150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F2C3D9EF-B4F8-4876-B4E3-8D758723D5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1" t="3280"/>
          <a:stretch/>
        </p:blipFill>
        <p:spPr>
          <a:xfrm>
            <a:off x="-6736" y="1424"/>
            <a:ext cx="2058498" cy="1459257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EF8474E-E1B3-400C-8411-176E7E388E3A}"/>
              </a:ext>
            </a:extLst>
          </p:cNvPr>
          <p:cNvCxnSpPr>
            <a:cxnSpLocks/>
          </p:cNvCxnSpPr>
          <p:nvPr userDrawn="1"/>
        </p:nvCxnSpPr>
        <p:spPr>
          <a:xfrm>
            <a:off x="494973" y="1396646"/>
            <a:ext cx="9707890" cy="2786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1000">
                  <a:schemeClr val="bg1">
                    <a:lumMod val="8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  <a:effectLst>
            <a:outerShdw blurRad="25400" dir="5400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29749C-D44F-4114-8B42-74D740430996}"/>
              </a:ext>
            </a:extLst>
          </p:cNvPr>
          <p:cNvSpPr/>
          <p:nvPr userDrawn="1"/>
        </p:nvSpPr>
        <p:spPr>
          <a:xfrm>
            <a:off x="793" y="7045156"/>
            <a:ext cx="10691813" cy="514519"/>
          </a:xfrm>
          <a:prstGeom prst="rect">
            <a:avLst/>
          </a:prstGeom>
          <a:solidFill>
            <a:srgbClr val="28B6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09B29A6-3628-4227-A651-129EDE6EE1B3}"/>
              </a:ext>
            </a:extLst>
          </p:cNvPr>
          <p:cNvGrpSpPr/>
          <p:nvPr userDrawn="1"/>
        </p:nvGrpSpPr>
        <p:grpSpPr>
          <a:xfrm>
            <a:off x="9048115" y="7137616"/>
            <a:ext cx="1411295" cy="329598"/>
            <a:chOff x="1218783" y="6306532"/>
            <a:chExt cx="2589647" cy="60479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BB865A8-DBD6-47F0-B254-66C7F5A13D3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421" b="98062" l="967" r="97944">
                          <a14:foregroundMark x1="18622" y1="14858" x2="18622" y2="14858"/>
                          <a14:foregroundMark x1="61548" y1="38372" x2="61548" y2="38372"/>
                          <a14:foregroundMark x1="40750" y1="42248" x2="40750" y2="42248"/>
                          <a14:foregroundMark x1="33011" y1="93669" x2="33011" y2="93669"/>
                          <a14:foregroundMark x1="70617" y1="72093" x2="70617" y2="72093"/>
                          <a14:foregroundMark x1="93108" y1="90698" x2="93108" y2="90698"/>
                          <a14:foregroundMark x1="61790" y1="87080" x2="61790" y2="87080"/>
                          <a14:foregroundMark x1="60580" y1="57881" x2="60580" y2="57881"/>
                          <a14:foregroundMark x1="85490" y1="66537" x2="85490" y2="66537"/>
                          <a14:foregroundMark x1="92019" y1="65633" x2="92019" y2="65633"/>
                          <a14:foregroundMark x1="89238" y1="54780" x2="89238" y2="54780"/>
                          <a14:foregroundMark x1="83313" y1="56718" x2="83313" y2="56718"/>
                          <a14:foregroundMark x1="55139" y1="67959" x2="55139" y2="67959"/>
                          <a14:foregroundMark x1="64329" y1="63178" x2="64329" y2="63178"/>
                          <a14:foregroundMark x1="74244" y1="58269" x2="74244" y2="58269"/>
                          <a14:foregroundMark x1="76300" y1="56718" x2="76300" y2="56718"/>
                          <a14:foregroundMark x1="65175" y1="54910" x2="65175" y2="54910"/>
                          <a14:foregroundMark x1="60218" y1="56589" x2="59734" y2="56848"/>
                          <a14:foregroundMark x1="53083" y1="58140" x2="53083" y2="58140"/>
                          <a14:foregroundMark x1="55018" y1="60853" x2="55018" y2="60853"/>
                          <a14:foregroundMark x1="55018" y1="61240" x2="55018" y2="61240"/>
                          <a14:foregroundMark x1="59008" y1="61499" x2="59613" y2="61499"/>
                          <a14:foregroundMark x1="62152" y1="61111" x2="62152" y2="61111"/>
                          <a14:foregroundMark x1="58767" y1="55685" x2="69528" y2="60078"/>
                          <a14:foregroundMark x1="64571" y1="70930" x2="74365" y2="73127"/>
                          <a14:foregroundMark x1="60459" y1="83850" x2="88513" y2="92894"/>
                          <a14:foregroundMark x1="84160" y1="65633" x2="84764" y2="74419"/>
                          <a14:foregroundMark x1="92382" y1="62920" x2="93470" y2="80879"/>
                          <a14:foregroundMark x1="86820" y1="52584" x2="92140" y2="5542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18783" y="6306532"/>
              <a:ext cx="646207" cy="60479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46CF31D-32A9-4910-9A7E-B0F9D4127E2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9319" y1="19444" x2="9319" y2="19444"/>
                          <a14:foregroundMark x1="14158" y1="32407" x2="14158" y2="32407"/>
                          <a14:foregroundMark x1="6452" y1="75000" x2="6452" y2="75000"/>
                          <a14:foregroundMark x1="22581" y1="23148" x2="22581" y2="23148"/>
                          <a14:foregroundMark x1="30108" y1="36111" x2="30108" y2="36111"/>
                          <a14:foregroundMark x1="22581" y1="76852" x2="22581" y2="76852"/>
                          <a14:foregroundMark x1="41756" y1="20370" x2="41756" y2="20370"/>
                          <a14:foregroundMark x1="37634" y1="82407" x2="37634" y2="82407"/>
                          <a14:foregroundMark x1="54122" y1="43519" x2="54122" y2="43519"/>
                          <a14:foregroundMark x1="58065" y1="18519" x2="58065" y2="18519"/>
                          <a14:foregroundMark x1="61649" y1="67593" x2="61649" y2="67593"/>
                          <a14:foregroundMark x1="73297" y1="46296" x2="73297" y2="46296"/>
                          <a14:foregroundMark x1="79211" y1="17593" x2="79211" y2="17593"/>
                          <a14:foregroundMark x1="78136" y1="71296" x2="78136" y2="71296"/>
                          <a14:foregroundMark x1="87455" y1="37963" x2="87455" y2="37963"/>
                          <a14:foregroundMark x1="95341" y1="39815" x2="95341" y2="3981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93272" y="6423591"/>
              <a:ext cx="1915158" cy="370676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E71AFF9-9816-4E6A-BDED-CE5E6FE36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8" b="100000" l="0" r="100000">
                        <a14:foregroundMark x1="11592" y1="30303" x2="11592" y2="30303"/>
                        <a14:foregroundMark x1="11073" y1="43939" x2="11073" y2="43939"/>
                        <a14:foregroundMark x1="5017" y1="46970" x2="5017" y2="46970"/>
                        <a14:foregroundMark x1="4671" y1="27273" x2="4671" y2="27273"/>
                        <a14:foregroundMark x1="6401" y1="52273" x2="6401" y2="52273"/>
                        <a14:foregroundMark x1="10381" y1="53030" x2="10381" y2="53030"/>
                        <a14:foregroundMark x1="7785" y1="57576" x2="7785" y2="57576"/>
                        <a14:foregroundMark x1="6055" y1="70455" x2="6055" y2="70455"/>
                        <a14:foregroundMark x1="13841" y1="80303" x2="13841" y2="81818"/>
                        <a14:foregroundMark x1="24221" y1="81818" x2="24221" y2="81818"/>
                        <a14:foregroundMark x1="25433" y1="78030" x2="25433" y2="78030"/>
                        <a14:foregroundMark x1="26298" y1="75758" x2="26298" y2="75758"/>
                        <a14:foregroundMark x1="17128" y1="33333" x2="17128" y2="33333"/>
                        <a14:foregroundMark x1="17301" y1="32576" x2="17301" y2="32576"/>
                        <a14:foregroundMark x1="18512" y1="37121" x2="18512" y2="37121"/>
                        <a14:foregroundMark x1="26125" y1="29545" x2="26125" y2="29545"/>
                        <a14:foregroundMark x1="26125" y1="29545" x2="26125" y2="29545"/>
                        <a14:foregroundMark x1="24221" y1="37121" x2="24221" y2="37121"/>
                        <a14:foregroundMark x1="34429" y1="25000" x2="34429" y2="25000"/>
                        <a14:foregroundMark x1="38927" y1="18939" x2="38927" y2="18939"/>
                        <a14:foregroundMark x1="46021" y1="46212" x2="46021" y2="46212"/>
                        <a14:foregroundMark x1="50865" y1="29545" x2="50865" y2="29545"/>
                        <a14:foregroundMark x1="26817" y1="73485" x2="26817" y2="73485"/>
                      </a14:backgroundRemoval>
                    </a14:imgEffect>
                  </a14:imgLayer>
                </a14:imgProps>
              </a:ext>
            </a:extLst>
          </a:blip>
          <a:srcRect r="38918"/>
          <a:stretch/>
        </p:blipFill>
        <p:spPr>
          <a:xfrm>
            <a:off x="572154" y="7165889"/>
            <a:ext cx="730314" cy="27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32161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381" userDrawn="1">
          <p15:clr>
            <a:srgbClr val="FBAE40"/>
          </p15:clr>
        </p15:guide>
        <p15:guide id="2" pos="336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C23EA5AE-F37D-417B-A194-F21A3F8758AF}"/>
              </a:ext>
            </a:extLst>
          </p:cNvPr>
          <p:cNvSpPr/>
          <p:nvPr userDrawn="1"/>
        </p:nvSpPr>
        <p:spPr>
          <a:xfrm>
            <a:off x="793" y="7045156"/>
            <a:ext cx="10691813" cy="5145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008613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B0471E-274A-4043-A498-996BA4715029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6A19D-9E4B-465B-BFCA-A3822179A4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530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9" r:id="rId3"/>
    <p:sldLayoutId id="2147483683" r:id="rId4"/>
  </p:sldLayoutIdLst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microsoft.com/office/2007/relationships/hdphoto" Target="../media/hdphoto7.wdp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openxmlformats.org/officeDocument/2006/relationships/image" Target="../media/image1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emf"/><Relationship Id="rId5" Type="http://schemas.microsoft.com/office/2007/relationships/hdphoto" Target="../media/hdphoto7.wdp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3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2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9.wdp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jpeg"/><Relationship Id="rId7" Type="http://schemas.openxmlformats.org/officeDocument/2006/relationships/image" Target="../media/image16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image" Target="../media/image23.emf"/><Relationship Id="rId10" Type="http://schemas.openxmlformats.org/officeDocument/2006/relationships/image" Target="../media/image27.png"/><Relationship Id="rId4" Type="http://schemas.openxmlformats.org/officeDocument/2006/relationships/image" Target="../media/image22.emf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5.wdp"/><Relationship Id="rId7" Type="http://schemas.openxmlformats.org/officeDocument/2006/relationships/image" Target="../media/image23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hdphoto" Target="../media/hdphoto5.wdp"/><Relationship Id="rId7" Type="http://schemas.openxmlformats.org/officeDocument/2006/relationships/image" Target="../media/image1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jpeg"/><Relationship Id="rId5" Type="http://schemas.microsoft.com/office/2007/relationships/hdphoto" Target="../media/hdphoto6.wdp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AE49D03-9719-4CC8-A61F-79D20BB90810}"/>
              </a:ext>
            </a:extLst>
          </p:cNvPr>
          <p:cNvGrpSpPr/>
          <p:nvPr/>
        </p:nvGrpSpPr>
        <p:grpSpPr>
          <a:xfrm>
            <a:off x="6611795" y="2313956"/>
            <a:ext cx="3630755" cy="1652349"/>
            <a:chOff x="-3674694" y="256940"/>
            <a:chExt cx="3630755" cy="165234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AE66BAB-FF7A-4523-97F2-B8CD6EF76FD9}"/>
                </a:ext>
              </a:extLst>
            </p:cNvPr>
            <p:cNvSpPr/>
            <p:nvPr/>
          </p:nvSpPr>
          <p:spPr>
            <a:xfrm>
              <a:off x="-3674694" y="392776"/>
              <a:ext cx="3630755" cy="151651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l" defTabSz="986912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3600" kern="0" dirty="0" smtClean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srgbClr val="51658D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송도 </a:t>
              </a:r>
              <a:r>
                <a:rPr lang="ko-KR" altLang="en-US" sz="3600" kern="0" dirty="0" err="1" smtClean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srgbClr val="51658D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컨벤시아</a:t>
              </a:r>
              <a:endParaRPr lang="en-US" altLang="ko-KR" sz="3600" kern="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51658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marL="0" marR="0" lvl="0" indent="0" algn="l" defTabSz="986912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3600" kern="0" dirty="0" smtClean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srgbClr val="51658D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멀티미디어 안내</a:t>
              </a:r>
              <a:endParaRPr lang="en-US" altLang="ko-KR" sz="3600" kern="0" dirty="0" smtClean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51658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marL="0" marR="0" lvl="0" indent="0" defTabSz="986912" rtl="0"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400" kern="0" smtClean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srgbClr val="51658D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v1.7</a:t>
              </a:r>
              <a:endParaRPr lang="en-US" altLang="ko-KR" sz="2400" kern="0" dirty="0" smtClean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51658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cxnSp>
          <p:nvCxnSpPr>
            <p:cNvPr id="17" name="직선 연결선 16"/>
            <p:cNvCxnSpPr>
              <a:cxnSpLocks/>
            </p:cNvCxnSpPr>
            <p:nvPr/>
          </p:nvCxnSpPr>
          <p:spPr>
            <a:xfrm>
              <a:off x="-3574870" y="256940"/>
              <a:ext cx="3037840" cy="0"/>
            </a:xfrm>
            <a:prstGeom prst="line">
              <a:avLst/>
            </a:prstGeom>
            <a:ln w="34925">
              <a:solidFill>
                <a:srgbClr val="51658D">
                  <a:alpha val="83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19"/>
            <a:ext cx="6689366" cy="75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9" descr="C:\Users\Honggee Kim\Desktop\Incheon Tourism Organization_ko+en(width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515" y="197491"/>
            <a:ext cx="1757369" cy="48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CAE551B-DBFE-4F34-A58D-9F669A664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397" y="6980004"/>
            <a:ext cx="2107110" cy="39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4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037" t="1498" r="50010" b="36753"/>
          <a:stretch/>
        </p:blipFill>
        <p:spPr>
          <a:xfrm>
            <a:off x="496087" y="1721792"/>
            <a:ext cx="4776281" cy="485065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1979C40-6626-4740-818A-2E8B40ED4B01}"/>
              </a:ext>
            </a:extLst>
          </p:cNvPr>
          <p:cNvSpPr txBox="1"/>
          <p:nvPr/>
        </p:nvSpPr>
        <p:spPr>
          <a:xfrm>
            <a:off x="933954" y="784223"/>
            <a:ext cx="77561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i="0" u="none" strike="noStrike" kern="1200" cap="none" spc="-150" normalizeH="0" baseline="0" noProof="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멀티미디어 </a:t>
            </a:r>
            <a:r>
              <a:rPr lang="ko-KR" altLang="en-US" sz="2500" spc="-150" noProof="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현황</a:t>
            </a:r>
            <a:r>
              <a:rPr lang="ko-KR" altLang="en-US" sz="25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5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(3</a:t>
            </a:r>
            <a:r>
              <a:rPr lang="ko-KR" altLang="en-US" sz="25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층</a:t>
            </a:r>
            <a:r>
              <a:rPr lang="en-US" altLang="ko-KR" sz="25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kumimoji="0" lang="ko-KR" altLang="en-US" sz="2500" i="0" u="none" strike="noStrike" kern="1200" cap="none" spc="-150" normalizeH="0" baseline="0" noProof="0" dirty="0">
              <a:ln>
                <a:solidFill>
                  <a:schemeClr val="tx1">
                    <a:alpha val="0"/>
                  </a:scheme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5504" y="3796634"/>
            <a:ext cx="9756774" cy="2876548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5264841" y="5295901"/>
            <a:ext cx="180000" cy="180000"/>
          </a:xfrm>
          <a:prstGeom prst="ellipse">
            <a:avLst/>
          </a:prstGeom>
          <a:solidFill>
            <a:srgbClr val="E86262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514739" y="5735028"/>
            <a:ext cx="180000" cy="180000"/>
          </a:xfrm>
          <a:prstGeom prst="ellipse">
            <a:avLst/>
          </a:prstGeom>
          <a:solidFill>
            <a:srgbClr val="E86262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514517" y="5295901"/>
            <a:ext cx="180000" cy="180000"/>
          </a:xfrm>
          <a:prstGeom prst="ellipse">
            <a:avLst/>
          </a:prstGeom>
          <a:solidFill>
            <a:srgbClr val="E86262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760370" y="5295901"/>
            <a:ext cx="180000" cy="180000"/>
          </a:xfrm>
          <a:prstGeom prst="ellipse">
            <a:avLst/>
          </a:prstGeom>
          <a:solidFill>
            <a:srgbClr val="E86262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006223" y="5295901"/>
            <a:ext cx="180000" cy="180000"/>
          </a:xfrm>
          <a:prstGeom prst="ellipse">
            <a:avLst/>
          </a:prstGeom>
          <a:solidFill>
            <a:srgbClr val="E86262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8</a:t>
            </a:r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261804" y="5295901"/>
            <a:ext cx="180000" cy="180000"/>
          </a:xfrm>
          <a:prstGeom prst="ellipse">
            <a:avLst/>
          </a:prstGeom>
          <a:solidFill>
            <a:srgbClr val="E86262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9</a:t>
            </a:r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761966" y="5737053"/>
            <a:ext cx="180000" cy="180000"/>
          </a:xfrm>
          <a:prstGeom prst="ellipse">
            <a:avLst/>
          </a:prstGeom>
          <a:solidFill>
            <a:srgbClr val="E86262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1" name="타원 120"/>
          <p:cNvSpPr/>
          <p:nvPr/>
        </p:nvSpPr>
        <p:spPr>
          <a:xfrm>
            <a:off x="3491166" y="5424813"/>
            <a:ext cx="180000" cy="180000"/>
          </a:xfrm>
          <a:prstGeom prst="ellipse">
            <a:avLst/>
          </a:prstGeom>
          <a:solidFill>
            <a:srgbClr val="F7C9C9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2" name="타원 121"/>
          <p:cNvSpPr/>
          <p:nvPr/>
        </p:nvSpPr>
        <p:spPr>
          <a:xfrm>
            <a:off x="3737019" y="5405357"/>
            <a:ext cx="180000" cy="180000"/>
          </a:xfrm>
          <a:prstGeom prst="ellipse">
            <a:avLst/>
          </a:prstGeom>
          <a:solidFill>
            <a:srgbClr val="F7C9C9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3" name="타원 122"/>
          <p:cNvSpPr/>
          <p:nvPr/>
        </p:nvSpPr>
        <p:spPr>
          <a:xfrm>
            <a:off x="3992600" y="5385901"/>
            <a:ext cx="180000" cy="180000"/>
          </a:xfrm>
          <a:prstGeom prst="ellipse">
            <a:avLst/>
          </a:prstGeom>
          <a:solidFill>
            <a:srgbClr val="F7C9C9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4" name="타원 123"/>
          <p:cNvSpPr/>
          <p:nvPr/>
        </p:nvSpPr>
        <p:spPr>
          <a:xfrm>
            <a:off x="4245375" y="5379160"/>
            <a:ext cx="180000" cy="180000"/>
          </a:xfrm>
          <a:prstGeom prst="ellipse">
            <a:avLst/>
          </a:prstGeom>
          <a:solidFill>
            <a:srgbClr val="F7C9C9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8367491" y="1700396"/>
            <a:ext cx="2135629" cy="246221"/>
            <a:chOff x="7488455" y="1531292"/>
            <a:chExt cx="2135629" cy="246221"/>
          </a:xfrm>
        </p:grpSpPr>
        <p:sp>
          <p:nvSpPr>
            <p:cNvPr id="47" name="타원 46"/>
            <p:cNvSpPr/>
            <p:nvPr/>
          </p:nvSpPr>
          <p:spPr>
            <a:xfrm>
              <a:off x="7488455" y="1564402"/>
              <a:ext cx="180000" cy="180000"/>
            </a:xfrm>
            <a:prstGeom prst="ellipse">
              <a:avLst/>
            </a:prstGeom>
            <a:solidFill>
              <a:srgbClr val="F7C9C9"/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</a:t>
              </a:r>
              <a:endParaRPr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639245" y="1531292"/>
              <a:ext cx="198483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+mn-ea"/>
                </a:rPr>
                <a:t>1</a:t>
              </a:r>
              <a:r>
                <a:rPr lang="ko-KR" altLang="en-US" sz="10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+mn-ea"/>
                </a:rPr>
                <a:t>단계 </a:t>
              </a:r>
              <a:r>
                <a:rPr lang="ko-KR" altLang="en-US" sz="10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+mn-ea"/>
                </a:rPr>
                <a:t>회의실 모니터 </a:t>
              </a:r>
              <a:r>
                <a:rPr lang="en-US" altLang="ko-KR" sz="10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+mn-ea"/>
                </a:rPr>
                <a:t>(15”/24”)</a:t>
              </a:r>
              <a:endParaRPr lang="ko-KR" altLang="en-US" sz="10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5393750" y="2446618"/>
            <a:ext cx="13260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회의실 모니터 </a:t>
            </a:r>
            <a:r>
              <a:rPr lang="en-US" altLang="ko-KR" sz="8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(15”/24”)</a:t>
            </a:r>
            <a:endParaRPr lang="ko-KR" altLang="en-US" sz="8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595959"/>
              </a:solidFill>
              <a:latin typeface="+mn-ea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6"/>
          <a:srcRect l="15720" t="16850" r="13019" b="39435"/>
          <a:stretch/>
        </p:blipFill>
        <p:spPr>
          <a:xfrm>
            <a:off x="5448825" y="1763073"/>
            <a:ext cx="1247863" cy="70982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24584" y="567747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5151"/>
                </a:solidFill>
              </a:rPr>
              <a:t>10</a:t>
            </a:r>
            <a:endParaRPr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57515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73068" y="568652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5151"/>
                </a:solidFill>
              </a:rPr>
              <a:t>11</a:t>
            </a:r>
            <a:endParaRPr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57515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8376545" y="2012730"/>
            <a:ext cx="180000" cy="180000"/>
          </a:xfrm>
          <a:prstGeom prst="ellipse">
            <a:avLst/>
          </a:prstGeom>
          <a:solidFill>
            <a:srgbClr val="E86262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527335" y="1979620"/>
            <a:ext cx="19848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2</a:t>
            </a:r>
            <a:r>
              <a:rPr lang="ko-KR" altLang="en-US" sz="10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단계 </a:t>
            </a:r>
            <a:r>
              <a:rPr lang="ko-KR" altLang="en-US" sz="10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회의실 모니터 </a:t>
            </a:r>
            <a:r>
              <a:rPr lang="en-US" altLang="ko-KR" sz="10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(15”/24”)</a:t>
            </a:r>
            <a:endParaRPr lang="ko-KR" altLang="en-US" sz="10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595959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6681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21979C40-6626-4740-818A-2E8B40ED4B01}"/>
              </a:ext>
            </a:extLst>
          </p:cNvPr>
          <p:cNvSpPr txBox="1"/>
          <p:nvPr/>
        </p:nvSpPr>
        <p:spPr>
          <a:xfrm>
            <a:off x="933954" y="784223"/>
            <a:ext cx="77561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i="0" u="none" strike="noStrike" kern="1200" cap="none" spc="-150" normalizeH="0" baseline="0" noProof="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멀티미디어 </a:t>
            </a:r>
            <a:r>
              <a:rPr lang="ko-KR" altLang="en-US" sz="2500" spc="-150" noProof="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현황</a:t>
            </a:r>
            <a:r>
              <a:rPr lang="ko-KR" altLang="en-US" sz="25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5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25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지하</a:t>
            </a:r>
            <a:r>
              <a:rPr lang="en-US" altLang="ko-KR" sz="25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kumimoji="0" lang="ko-KR" altLang="en-US" sz="2500" i="0" u="none" strike="noStrike" kern="1200" cap="none" spc="-150" normalizeH="0" baseline="0" noProof="0" dirty="0">
              <a:ln>
                <a:solidFill>
                  <a:schemeClr val="tx1">
                    <a:alpha val="0"/>
                  </a:scheme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037" t="1498" r="50010" b="36753"/>
          <a:stretch/>
        </p:blipFill>
        <p:spPr>
          <a:xfrm>
            <a:off x="496087" y="1721792"/>
            <a:ext cx="4776281" cy="4850656"/>
          </a:xfrm>
          <a:prstGeom prst="rect">
            <a:avLst/>
          </a:prstGeom>
        </p:spPr>
      </p:pic>
      <p:sp>
        <p:nvSpPr>
          <p:cNvPr id="4" name="자유형 3"/>
          <p:cNvSpPr/>
          <p:nvPr/>
        </p:nvSpPr>
        <p:spPr>
          <a:xfrm>
            <a:off x="1031132" y="2149813"/>
            <a:ext cx="3929974" cy="4328808"/>
          </a:xfrm>
          <a:custGeom>
            <a:avLst/>
            <a:gdLst>
              <a:gd name="connsiteX0" fmla="*/ 29183 w 3929974"/>
              <a:gd name="connsiteY0" fmla="*/ 0 h 4328808"/>
              <a:gd name="connsiteX1" fmla="*/ 0 w 3929974"/>
              <a:gd name="connsiteY1" fmla="*/ 4328808 h 4328808"/>
              <a:gd name="connsiteX2" fmla="*/ 3920247 w 3929974"/>
              <a:gd name="connsiteY2" fmla="*/ 4319081 h 4328808"/>
              <a:gd name="connsiteX3" fmla="*/ 3929974 w 3929974"/>
              <a:gd name="connsiteY3" fmla="*/ 0 h 4328808"/>
              <a:gd name="connsiteX4" fmla="*/ 29183 w 3929974"/>
              <a:gd name="connsiteY4" fmla="*/ 0 h 4328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29974" h="4328808">
                <a:moveTo>
                  <a:pt x="29183" y="0"/>
                </a:moveTo>
                <a:lnTo>
                  <a:pt x="0" y="4328808"/>
                </a:lnTo>
                <a:lnTo>
                  <a:pt x="3920247" y="4319081"/>
                </a:lnTo>
                <a:cubicBezTo>
                  <a:pt x="3923489" y="2879387"/>
                  <a:pt x="3926732" y="1439694"/>
                  <a:pt x="3929974" y="0"/>
                </a:cubicBezTo>
                <a:lnTo>
                  <a:pt x="29183" y="0"/>
                </a:lnTo>
                <a:close/>
              </a:path>
            </a:pathLst>
          </a:custGeom>
          <a:solidFill>
            <a:srgbClr val="EB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495504" y="3796634"/>
            <a:ext cx="9756774" cy="2876548"/>
            <a:chOff x="495504" y="3796634"/>
            <a:chExt cx="9756774" cy="287654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5504" y="3796634"/>
              <a:ext cx="9756774" cy="2876548"/>
            </a:xfrm>
            <a:prstGeom prst="rect">
              <a:avLst/>
            </a:prstGeom>
          </p:spPr>
        </p:pic>
        <p:sp>
          <p:nvSpPr>
            <p:cNvPr id="3" name="자유형 2"/>
            <p:cNvSpPr/>
            <p:nvPr/>
          </p:nvSpPr>
          <p:spPr>
            <a:xfrm>
              <a:off x="710119" y="4017523"/>
              <a:ext cx="9212094" cy="2412460"/>
            </a:xfrm>
            <a:custGeom>
              <a:avLst/>
              <a:gdLst>
                <a:gd name="connsiteX0" fmla="*/ 0 w 9212094"/>
                <a:gd name="connsiteY0" fmla="*/ 1274324 h 2412460"/>
                <a:gd name="connsiteX1" fmla="*/ 252919 w 9212094"/>
                <a:gd name="connsiteY1" fmla="*/ 2412460 h 2412460"/>
                <a:gd name="connsiteX2" fmla="*/ 1624519 w 9212094"/>
                <a:gd name="connsiteY2" fmla="*/ 2140086 h 2412460"/>
                <a:gd name="connsiteX3" fmla="*/ 1634247 w 9212094"/>
                <a:gd name="connsiteY3" fmla="*/ 2091447 h 2412460"/>
                <a:gd name="connsiteX4" fmla="*/ 3686783 w 9212094"/>
                <a:gd name="connsiteY4" fmla="*/ 1877439 h 2412460"/>
                <a:gd name="connsiteX5" fmla="*/ 5719864 w 9212094"/>
                <a:gd name="connsiteY5" fmla="*/ 1877439 h 2412460"/>
                <a:gd name="connsiteX6" fmla="*/ 8638162 w 9212094"/>
                <a:gd name="connsiteY6" fmla="*/ 2208179 h 2412460"/>
                <a:gd name="connsiteX7" fmla="*/ 9212094 w 9212094"/>
                <a:gd name="connsiteY7" fmla="*/ 2315183 h 2412460"/>
                <a:gd name="connsiteX8" fmla="*/ 9027268 w 9212094"/>
                <a:gd name="connsiteY8" fmla="*/ 175098 h 2412460"/>
                <a:gd name="connsiteX9" fmla="*/ 8521430 w 9212094"/>
                <a:gd name="connsiteY9" fmla="*/ 145915 h 2412460"/>
                <a:gd name="connsiteX10" fmla="*/ 8521430 w 9212094"/>
                <a:gd name="connsiteY10" fmla="*/ 19456 h 2412460"/>
                <a:gd name="connsiteX11" fmla="*/ 6254885 w 9212094"/>
                <a:gd name="connsiteY11" fmla="*/ 0 h 2412460"/>
                <a:gd name="connsiteX12" fmla="*/ 6254885 w 9212094"/>
                <a:gd name="connsiteY12" fmla="*/ 145915 h 2412460"/>
                <a:gd name="connsiteX13" fmla="*/ 6001966 w 9212094"/>
                <a:gd name="connsiteY13" fmla="*/ 145915 h 2412460"/>
                <a:gd name="connsiteX14" fmla="*/ 6011694 w 9212094"/>
                <a:gd name="connsiteY14" fmla="*/ 778213 h 2412460"/>
                <a:gd name="connsiteX15" fmla="*/ 544749 w 9212094"/>
                <a:gd name="connsiteY15" fmla="*/ 768486 h 2412460"/>
                <a:gd name="connsiteX16" fmla="*/ 525294 w 9212094"/>
                <a:gd name="connsiteY16" fmla="*/ 1021405 h 2412460"/>
                <a:gd name="connsiteX17" fmla="*/ 223736 w 9212094"/>
                <a:gd name="connsiteY17" fmla="*/ 1089498 h 2412460"/>
                <a:gd name="connsiteX18" fmla="*/ 262647 w 9212094"/>
                <a:gd name="connsiteY18" fmla="*/ 1167320 h 2412460"/>
                <a:gd name="connsiteX19" fmla="*/ 77821 w 9212094"/>
                <a:gd name="connsiteY19" fmla="*/ 1196503 h 2412460"/>
                <a:gd name="connsiteX20" fmla="*/ 0 w 9212094"/>
                <a:gd name="connsiteY20" fmla="*/ 1274324 h 241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12094" h="2412460">
                  <a:moveTo>
                    <a:pt x="0" y="1274324"/>
                  </a:moveTo>
                  <a:lnTo>
                    <a:pt x="252919" y="2412460"/>
                  </a:lnTo>
                  <a:lnTo>
                    <a:pt x="1624519" y="2140086"/>
                  </a:lnTo>
                  <a:lnTo>
                    <a:pt x="1634247" y="2091447"/>
                  </a:lnTo>
                  <a:lnTo>
                    <a:pt x="3686783" y="1877439"/>
                  </a:lnTo>
                  <a:lnTo>
                    <a:pt x="5719864" y="1877439"/>
                  </a:lnTo>
                  <a:lnTo>
                    <a:pt x="8638162" y="2208179"/>
                  </a:lnTo>
                  <a:lnTo>
                    <a:pt x="9212094" y="2315183"/>
                  </a:lnTo>
                  <a:lnTo>
                    <a:pt x="9027268" y="175098"/>
                  </a:lnTo>
                  <a:lnTo>
                    <a:pt x="8521430" y="145915"/>
                  </a:lnTo>
                  <a:lnTo>
                    <a:pt x="8521430" y="19456"/>
                  </a:lnTo>
                  <a:lnTo>
                    <a:pt x="6254885" y="0"/>
                  </a:lnTo>
                  <a:lnTo>
                    <a:pt x="6254885" y="145915"/>
                  </a:lnTo>
                  <a:lnTo>
                    <a:pt x="6001966" y="145915"/>
                  </a:lnTo>
                  <a:lnTo>
                    <a:pt x="6011694" y="778213"/>
                  </a:lnTo>
                  <a:lnTo>
                    <a:pt x="544749" y="768486"/>
                  </a:lnTo>
                  <a:lnTo>
                    <a:pt x="525294" y="1021405"/>
                  </a:lnTo>
                  <a:lnTo>
                    <a:pt x="223736" y="1089498"/>
                  </a:lnTo>
                  <a:lnTo>
                    <a:pt x="262647" y="1167320"/>
                  </a:lnTo>
                  <a:lnTo>
                    <a:pt x="77821" y="1196503"/>
                  </a:lnTo>
                  <a:lnTo>
                    <a:pt x="0" y="1274324"/>
                  </a:lnTo>
                  <a:close/>
                </a:path>
              </a:pathLst>
            </a:custGeom>
            <a:solidFill>
              <a:srgbClr val="EB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타원 26"/>
          <p:cNvSpPr/>
          <p:nvPr/>
        </p:nvSpPr>
        <p:spPr>
          <a:xfrm>
            <a:off x="1031132" y="3571832"/>
            <a:ext cx="180000" cy="180000"/>
          </a:xfrm>
          <a:prstGeom prst="ellipse">
            <a:avLst/>
          </a:prstGeom>
          <a:solidFill>
            <a:srgbClr val="38572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3</a:t>
            </a:r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729929" y="5037862"/>
            <a:ext cx="180000" cy="180000"/>
          </a:xfrm>
          <a:prstGeom prst="ellipse">
            <a:avLst/>
          </a:prstGeom>
          <a:solidFill>
            <a:srgbClr val="38572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9352330" y="4509416"/>
            <a:ext cx="180000" cy="180000"/>
          </a:xfrm>
          <a:prstGeom prst="ellipse">
            <a:avLst/>
          </a:prstGeom>
          <a:solidFill>
            <a:srgbClr val="385723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8367491" y="1708562"/>
            <a:ext cx="1566562" cy="246221"/>
            <a:chOff x="7488455" y="1531292"/>
            <a:chExt cx="1566562" cy="246221"/>
          </a:xfrm>
        </p:grpSpPr>
        <p:sp>
          <p:nvSpPr>
            <p:cNvPr id="31" name="타원 30"/>
            <p:cNvSpPr/>
            <p:nvPr/>
          </p:nvSpPr>
          <p:spPr>
            <a:xfrm>
              <a:off x="7488455" y="1564402"/>
              <a:ext cx="180000" cy="1800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K</a:t>
              </a:r>
              <a:endParaRPr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639245" y="1531292"/>
              <a:ext cx="14157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+mn-ea"/>
                </a:rPr>
                <a:t>E/L</a:t>
              </a:r>
              <a:r>
                <a:rPr lang="ko-KR" altLang="en-US" sz="10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+mn-ea"/>
                </a:rPr>
                <a:t> 모니터 </a:t>
              </a:r>
              <a:r>
                <a:rPr lang="en-US" altLang="ko-KR" sz="10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+mn-ea"/>
                </a:rPr>
                <a:t>(15”/32”)</a:t>
              </a:r>
              <a:endParaRPr lang="ko-KR" altLang="en-US" sz="10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endParaRPr>
            </a:p>
          </p:txBody>
        </p:sp>
      </p:grpSp>
      <p:sp>
        <p:nvSpPr>
          <p:cNvPr id="34" name="타원 33"/>
          <p:cNvSpPr/>
          <p:nvPr/>
        </p:nvSpPr>
        <p:spPr>
          <a:xfrm>
            <a:off x="8367491" y="1957241"/>
            <a:ext cx="180000" cy="180000"/>
          </a:xfrm>
          <a:prstGeom prst="ellipse">
            <a:avLst/>
          </a:prstGeom>
          <a:solidFill>
            <a:srgbClr val="0000CC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L</a:t>
            </a:r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518281" y="1924131"/>
            <a:ext cx="18806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LED </a:t>
            </a:r>
            <a:r>
              <a:rPr lang="ko-KR" altLang="en-US" sz="10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디스플레이 </a:t>
            </a:r>
            <a:r>
              <a:rPr lang="en-US" altLang="ko-KR" sz="10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(</a:t>
            </a:r>
            <a:r>
              <a:rPr lang="ko-KR" altLang="en-US" sz="10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지하주차장</a:t>
            </a:r>
            <a:r>
              <a:rPr lang="en-US" altLang="ko-KR" sz="10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)</a:t>
            </a:r>
            <a:endParaRPr lang="ko-KR" altLang="en-US" sz="10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595959"/>
              </a:solidFill>
              <a:latin typeface="+mn-ea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9628555" y="6004841"/>
            <a:ext cx="180000" cy="180000"/>
          </a:xfrm>
          <a:prstGeom prst="ellipse">
            <a:avLst/>
          </a:prstGeom>
          <a:solidFill>
            <a:srgbClr val="0000CC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94162" y="2453889"/>
            <a:ext cx="13308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E/L </a:t>
            </a:r>
            <a:r>
              <a:rPr lang="ko-KR" altLang="en-US" sz="8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모니터 </a:t>
            </a:r>
            <a:r>
              <a:rPr lang="en-US" altLang="ko-KR" sz="8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(32”, </a:t>
            </a:r>
            <a:r>
              <a:rPr lang="ko-KR" altLang="en-US" sz="8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외부용</a:t>
            </a:r>
            <a:r>
              <a:rPr lang="en-US" altLang="ko-KR" sz="8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)</a:t>
            </a:r>
            <a:endParaRPr lang="ko-KR" altLang="en-US" sz="8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595959"/>
              </a:solidFill>
              <a:latin typeface="+mn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842406" y="2464095"/>
            <a:ext cx="15424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LED </a:t>
            </a:r>
            <a:r>
              <a:rPr lang="ko-KR" altLang="en-US" sz="8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디스플레이 </a:t>
            </a:r>
            <a:r>
              <a:rPr lang="en-US" altLang="ko-KR" sz="8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(</a:t>
            </a:r>
            <a:r>
              <a:rPr lang="ko-KR" altLang="en-US" sz="8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지하주차장</a:t>
            </a:r>
            <a:r>
              <a:rPr lang="en-US" altLang="ko-KR" sz="8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)</a:t>
            </a:r>
            <a:endParaRPr lang="ko-KR" altLang="en-US" sz="8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595959"/>
              </a:solidFill>
              <a:latin typeface="+mn-ea"/>
            </a:endParaRPr>
          </a:p>
        </p:txBody>
      </p:sp>
      <p:pic>
        <p:nvPicPr>
          <p:cNvPr id="43" name="그림 42"/>
          <p:cNvPicPr>
            <a:picLocks/>
          </p:cNvPicPr>
          <p:nvPr/>
        </p:nvPicPr>
        <p:blipFill rotWithShape="1">
          <a:blip r:embed="rId6"/>
          <a:srcRect l="12333" t="23067" r="12158" b="16091"/>
          <a:stretch/>
        </p:blipFill>
        <p:spPr>
          <a:xfrm>
            <a:off x="5448824" y="1765922"/>
            <a:ext cx="1263705" cy="732153"/>
          </a:xfrm>
          <a:prstGeom prst="rect">
            <a:avLst/>
          </a:prstGeom>
        </p:spPr>
      </p:pic>
      <p:pic>
        <p:nvPicPr>
          <p:cNvPr id="45" name="그림 44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897480" y="1765921"/>
            <a:ext cx="1247864" cy="732153"/>
          </a:xfrm>
          <a:prstGeom prst="rect">
            <a:avLst/>
          </a:prstGeom>
          <a:ln w="12700">
            <a:solidFill>
              <a:schemeClr val="tx1"/>
            </a:solidFill>
            <a:prstDash val="sysDot"/>
          </a:ln>
        </p:spPr>
      </p:pic>
    </p:spTree>
    <p:extLst>
      <p:ext uri="{BB962C8B-B14F-4D97-AF65-F5344CB8AC3E}">
        <p14:creationId xmlns:p14="http://schemas.microsoft.com/office/powerpoint/2010/main" val="230832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21979C40-6626-4740-818A-2E8B40ED4B01}"/>
              </a:ext>
            </a:extLst>
          </p:cNvPr>
          <p:cNvSpPr txBox="1"/>
          <p:nvPr/>
        </p:nvSpPr>
        <p:spPr>
          <a:xfrm>
            <a:off x="933954" y="784223"/>
            <a:ext cx="77561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i="0" u="none" strike="noStrike" kern="1200" cap="none" spc="-150" normalizeH="0" baseline="0" noProof="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멀티미디어 </a:t>
            </a:r>
            <a:r>
              <a:rPr lang="ko-KR" altLang="en-US" sz="2500" spc="-150" noProof="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현황</a:t>
            </a:r>
            <a:r>
              <a:rPr lang="ko-KR" altLang="en-US" sz="25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5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25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스마트시티 디스플레이</a:t>
            </a:r>
            <a:r>
              <a:rPr lang="en-US" altLang="ko-KR" sz="25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kumimoji="0" lang="ko-KR" altLang="en-US" sz="2500" i="0" u="none" strike="noStrike" kern="1200" cap="none" spc="-150" normalizeH="0" baseline="0" noProof="0" dirty="0">
              <a:ln>
                <a:solidFill>
                  <a:schemeClr val="tx1">
                    <a:alpha val="0"/>
                  </a:scheme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A5BAD7D6-72E6-4F8B-8F3A-1FC2892F37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772990"/>
              </p:ext>
            </p:extLst>
          </p:nvPr>
        </p:nvGraphicFramePr>
        <p:xfrm>
          <a:off x="1002890" y="1677650"/>
          <a:ext cx="8681883" cy="1399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3558">
                  <a:extLst>
                    <a:ext uri="{9D8B030D-6E8A-4147-A177-3AD203B41FA5}">
                      <a16:colId xmlns:a16="http://schemas.microsoft.com/office/drawing/2014/main" val="2032747033"/>
                    </a:ext>
                  </a:extLst>
                </a:gridCol>
                <a:gridCol w="5166503">
                  <a:extLst>
                    <a:ext uri="{9D8B030D-6E8A-4147-A177-3AD203B41FA5}">
                      <a16:colId xmlns:a16="http://schemas.microsoft.com/office/drawing/2014/main" val="4230484992"/>
                    </a:ext>
                  </a:extLst>
                </a:gridCol>
                <a:gridCol w="1031822">
                  <a:extLst>
                    <a:ext uri="{9D8B030D-6E8A-4147-A177-3AD203B41FA5}">
                      <a16:colId xmlns:a16="http://schemas.microsoft.com/office/drawing/2014/main" val="2033273988"/>
                    </a:ext>
                  </a:extLst>
                </a:gridCol>
              </a:tblGrid>
              <a:tr h="4723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12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  <a:cs typeface="+mn-cs"/>
                        </a:rPr>
                        <a:t>멀티미디어 종류</a:t>
                      </a:r>
                      <a:endParaRPr lang="ko-KR" altLang="en-US" sz="1600" b="1" kern="1200" spc="-12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2789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12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  <a:cs typeface="+mn-cs"/>
                        </a:rPr>
                        <a:t>설치 위치</a:t>
                      </a:r>
                      <a:endParaRPr lang="ko-KR" altLang="en-US" sz="1600" b="1" kern="1200" spc="-12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2789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12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  <a:cs typeface="+mn-cs"/>
                        </a:rPr>
                        <a:t>수량</a:t>
                      </a:r>
                      <a:endParaRPr lang="ko-KR" altLang="en-US" sz="1600" b="1" kern="1200" spc="-12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278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404748"/>
                  </a:ext>
                </a:extLst>
              </a:tr>
              <a:tr h="9275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스마트시티 디스플레이</a:t>
                      </a:r>
                      <a:endParaRPr lang="ko-KR" altLang="en-US" sz="1600" b="1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경제자유구역 內 미디어 보드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6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7</a:t>
                      </a:r>
                      <a:endParaRPr lang="ko-KR" altLang="en-US" sz="16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491663"/>
                  </a:ext>
                </a:extLst>
              </a:tr>
            </a:tbl>
          </a:graphicData>
        </a:graphic>
      </p:graphicFrame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890" y="3784933"/>
            <a:ext cx="2665773" cy="1673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87"/>
          <a:stretch/>
        </p:blipFill>
        <p:spPr bwMode="auto">
          <a:xfrm>
            <a:off x="3935655" y="3784932"/>
            <a:ext cx="2868268" cy="1673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426" y="3784931"/>
            <a:ext cx="2702348" cy="1673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196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21979C40-6626-4740-818A-2E8B40ED4B01}"/>
              </a:ext>
            </a:extLst>
          </p:cNvPr>
          <p:cNvSpPr txBox="1"/>
          <p:nvPr/>
        </p:nvSpPr>
        <p:spPr>
          <a:xfrm>
            <a:off x="923328" y="802618"/>
            <a:ext cx="77561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i="0" u="none" strike="noStrike" kern="1200" cap="none" spc="-150" normalizeH="0" baseline="0" noProof="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스마트시티 디스플레이 </a:t>
            </a:r>
            <a:r>
              <a:rPr lang="en-US" altLang="ko-KR" sz="25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</a:t>
            </a:r>
            <a:r>
              <a:rPr lang="ko-KR" altLang="en-US" sz="250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미디어보드</a:t>
            </a:r>
            <a:r>
              <a:rPr lang="en-US" altLang="ko-KR" sz="25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5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위치</a:t>
            </a:r>
            <a:r>
              <a:rPr lang="en-US" altLang="ko-KR" sz="25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endParaRPr kumimoji="0" lang="ko-KR" altLang="en-US" sz="2500" i="0" u="none" strike="noStrike" kern="1200" cap="none" spc="-150" normalizeH="0" baseline="0" noProof="0" dirty="0">
              <a:ln>
                <a:solidFill>
                  <a:schemeClr val="tx1">
                    <a:alpha val="0"/>
                  </a:scheme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2330900"/>
            <a:ext cx="4859338" cy="2906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타원 26"/>
          <p:cNvSpPr/>
          <p:nvPr/>
        </p:nvSpPr>
        <p:spPr>
          <a:xfrm>
            <a:off x="2314600" y="3515527"/>
            <a:ext cx="253888" cy="2181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28" name="타원 27"/>
          <p:cNvSpPr/>
          <p:nvPr/>
        </p:nvSpPr>
        <p:spPr>
          <a:xfrm>
            <a:off x="2788500" y="3840573"/>
            <a:ext cx="253888" cy="2181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sp>
        <p:nvSpPr>
          <p:cNvPr id="29" name="타원 28"/>
          <p:cNvSpPr/>
          <p:nvPr/>
        </p:nvSpPr>
        <p:spPr>
          <a:xfrm>
            <a:off x="1479320" y="2822564"/>
            <a:ext cx="253888" cy="2181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30" name="타원 29"/>
          <p:cNvSpPr/>
          <p:nvPr/>
        </p:nvSpPr>
        <p:spPr>
          <a:xfrm>
            <a:off x="3442936" y="4287522"/>
            <a:ext cx="253888" cy="2181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408978" y="1961568"/>
            <a:ext cx="1580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송</a:t>
            </a:r>
            <a:r>
              <a:rPr lang="ko-KR" altLang="en-US" dirty="0"/>
              <a:t>도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150162" y="4151533"/>
            <a:ext cx="8448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미디어 보드</a:t>
            </a:r>
            <a:endParaRPr lang="ko-KR" altLang="en-US" sz="8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595959"/>
              </a:solidFill>
              <a:latin typeface="+mn-ea"/>
            </a:endParaRP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910" y="2330900"/>
            <a:ext cx="4820640" cy="2906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타원 33"/>
          <p:cNvSpPr/>
          <p:nvPr/>
        </p:nvSpPr>
        <p:spPr>
          <a:xfrm>
            <a:off x="6691576" y="3040716"/>
            <a:ext cx="262944" cy="22955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5</a:t>
            </a:r>
            <a:endParaRPr lang="ko-KR" altLang="en-US" sz="1200" dirty="0"/>
          </a:p>
        </p:txBody>
      </p:sp>
      <p:sp>
        <p:nvSpPr>
          <p:cNvPr id="35" name="타원 34"/>
          <p:cNvSpPr/>
          <p:nvPr/>
        </p:nvSpPr>
        <p:spPr>
          <a:xfrm>
            <a:off x="6954520" y="3658281"/>
            <a:ext cx="262944" cy="22955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6</a:t>
            </a:r>
            <a:endParaRPr lang="ko-KR" altLang="en-US" sz="1200" dirty="0"/>
          </a:p>
        </p:txBody>
      </p:sp>
      <p:sp>
        <p:nvSpPr>
          <p:cNvPr id="36" name="타원 35"/>
          <p:cNvSpPr/>
          <p:nvPr/>
        </p:nvSpPr>
        <p:spPr>
          <a:xfrm>
            <a:off x="8172806" y="3733679"/>
            <a:ext cx="262944" cy="22955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7</a:t>
            </a:r>
            <a:endParaRPr lang="ko-KR" alt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5345113" y="1951461"/>
            <a:ext cx="1580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청라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2" name="타원 1"/>
          <p:cNvSpPr/>
          <p:nvPr/>
        </p:nvSpPr>
        <p:spPr>
          <a:xfrm>
            <a:off x="1479320" y="2784002"/>
            <a:ext cx="295275" cy="295275"/>
          </a:xfrm>
          <a:prstGeom prst="ellipse">
            <a:avLst/>
          </a:prstGeom>
          <a:solidFill>
            <a:srgbClr val="7030A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301189" y="3473599"/>
            <a:ext cx="295275" cy="295275"/>
          </a:xfrm>
          <a:prstGeom prst="ellipse">
            <a:avLst/>
          </a:prstGeom>
          <a:solidFill>
            <a:srgbClr val="7030A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767806" y="3815600"/>
            <a:ext cx="295275" cy="295275"/>
          </a:xfrm>
          <a:prstGeom prst="ellipse">
            <a:avLst/>
          </a:prstGeom>
          <a:solidFill>
            <a:srgbClr val="7030A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422242" y="4248960"/>
            <a:ext cx="295275" cy="295275"/>
          </a:xfrm>
          <a:prstGeom prst="ellipse">
            <a:avLst/>
          </a:prstGeom>
          <a:solidFill>
            <a:srgbClr val="7030A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675410" y="3007857"/>
            <a:ext cx="295275" cy="2952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922189" y="3621236"/>
            <a:ext cx="295275" cy="2952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156640" y="3692935"/>
            <a:ext cx="295275" cy="2952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7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50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" r="6952"/>
          <a:stretch/>
        </p:blipFill>
        <p:spPr bwMode="auto">
          <a:xfrm>
            <a:off x="3727933" y="4756641"/>
            <a:ext cx="2778370" cy="160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486" y="4771083"/>
            <a:ext cx="2901883" cy="158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87"/>
          <a:stretch/>
        </p:blipFill>
        <p:spPr bwMode="auto">
          <a:xfrm>
            <a:off x="3630854" y="894248"/>
            <a:ext cx="3051299" cy="1673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046" y="894248"/>
            <a:ext cx="2974489" cy="1801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42" y="2770678"/>
            <a:ext cx="2665773" cy="157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42" y="894248"/>
            <a:ext cx="2665773" cy="1673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" t="-1905" r="5698" b="1905"/>
          <a:stretch/>
        </p:blipFill>
        <p:spPr bwMode="auto">
          <a:xfrm>
            <a:off x="617655" y="4750611"/>
            <a:ext cx="2680260" cy="1608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타원 15"/>
          <p:cNvSpPr/>
          <p:nvPr/>
        </p:nvSpPr>
        <p:spPr>
          <a:xfrm>
            <a:off x="485775" y="645167"/>
            <a:ext cx="295275" cy="295275"/>
          </a:xfrm>
          <a:prstGeom prst="ellipse">
            <a:avLst/>
          </a:prstGeom>
          <a:solidFill>
            <a:srgbClr val="7030A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580295" y="598973"/>
            <a:ext cx="295275" cy="295275"/>
          </a:xfrm>
          <a:prstGeom prst="ellipse">
            <a:avLst/>
          </a:prstGeom>
          <a:solidFill>
            <a:srgbClr val="7030A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949507" y="585928"/>
            <a:ext cx="295275" cy="295275"/>
          </a:xfrm>
          <a:prstGeom prst="ellipse">
            <a:avLst/>
          </a:prstGeom>
          <a:solidFill>
            <a:srgbClr val="7030A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85775" y="2567791"/>
            <a:ext cx="295275" cy="295275"/>
          </a:xfrm>
          <a:prstGeom prst="ellipse">
            <a:avLst/>
          </a:prstGeom>
          <a:solidFill>
            <a:srgbClr val="7030A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85775" y="4548395"/>
            <a:ext cx="295275" cy="2952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662460" y="4548394"/>
            <a:ext cx="295275" cy="2952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7005046" y="4538855"/>
            <a:ext cx="295275" cy="2952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7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905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82A49199-4A92-41C5-AC1A-871AB50D6FC6}"/>
              </a:ext>
            </a:extLst>
          </p:cNvPr>
          <p:cNvSpPr txBox="1"/>
          <p:nvPr/>
        </p:nvSpPr>
        <p:spPr>
          <a:xfrm>
            <a:off x="1758280" y="1631762"/>
            <a:ext cx="8633752" cy="1261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0" cap="none" spc="-300" normalizeH="0" baseline="0" noProof="0" dirty="0" smtClean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2897AA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멀티미디어 </a:t>
            </a:r>
            <a:r>
              <a:rPr lang="ko-KR" altLang="en-US" sz="6000" kern="0" spc="-300" dirty="0" smtClean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2897A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요청 방법</a:t>
            </a:r>
            <a:endParaRPr kumimoji="0" lang="ko-KR" altLang="en-US" sz="6000" b="0" i="0" u="none" strike="noStrike" kern="0" cap="none" spc="-300" normalizeH="0" baseline="0" noProof="0" dirty="0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srgbClr val="2897AA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64100BB-62FC-4F46-B85A-23D1C706C75D}"/>
              </a:ext>
            </a:extLst>
          </p:cNvPr>
          <p:cNvGrpSpPr/>
          <p:nvPr/>
        </p:nvGrpSpPr>
        <p:grpSpPr>
          <a:xfrm>
            <a:off x="422610" y="1729933"/>
            <a:ext cx="1387738" cy="1387738"/>
            <a:chOff x="4711871" y="1149088"/>
            <a:chExt cx="1075962" cy="1075962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75E09E4D-BEF6-4693-8BB3-55BF44B2373C}"/>
                </a:ext>
              </a:extLst>
            </p:cNvPr>
            <p:cNvGrpSpPr/>
            <p:nvPr/>
          </p:nvGrpSpPr>
          <p:grpSpPr>
            <a:xfrm>
              <a:off x="4711871" y="1149088"/>
              <a:ext cx="1075962" cy="1075962"/>
              <a:chOff x="2499861" y="723900"/>
              <a:chExt cx="1075962" cy="1075962"/>
            </a:xfrm>
          </p:grpSpPr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C29C9351-7D90-4A54-AE5E-4AEDB98BBE38}"/>
                  </a:ext>
                </a:extLst>
              </p:cNvPr>
              <p:cNvSpPr/>
              <p:nvPr/>
            </p:nvSpPr>
            <p:spPr>
              <a:xfrm>
                <a:off x="2598242" y="822283"/>
                <a:ext cx="879196" cy="879196"/>
              </a:xfrm>
              <a:prstGeom prst="ellipse">
                <a:avLst/>
              </a:prstGeom>
              <a:solidFill>
                <a:srgbClr val="2897AA">
                  <a:alpha val="6000"/>
                </a:srgbClr>
              </a:solidFill>
              <a:ln>
                <a:gradFill>
                  <a:gsLst>
                    <a:gs pos="0">
                      <a:srgbClr val="5DC8DC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  <a:effectLst>
                <a:outerShdw blurRad="63500" dist="76200" dir="5400000" algn="t" rotWithShape="0">
                  <a:srgbClr val="2897AA">
                    <a:alpha val="3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8694" tIns="49347" rIns="98694" bIns="4934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115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4348EBAA-E3F8-4FA3-A404-F190EECA7513}"/>
                  </a:ext>
                </a:extLst>
              </p:cNvPr>
              <p:cNvSpPr/>
              <p:nvPr/>
            </p:nvSpPr>
            <p:spPr>
              <a:xfrm>
                <a:off x="2499861" y="723900"/>
                <a:ext cx="1075962" cy="1075962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rgbClr val="5DC8DC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prstDash val="sysDot"/>
              </a:ln>
              <a:effectLst>
                <a:outerShdw blurRad="63500" dist="25400" dir="5400000" algn="t" rotWithShape="0">
                  <a:srgbClr val="2897AA">
                    <a:alpha val="44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8694" tIns="49347" rIns="98694" bIns="4934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115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6C9B93C-7A7D-458C-9BEE-CCAE26B97669}"/>
                </a:ext>
              </a:extLst>
            </p:cNvPr>
            <p:cNvSpPr/>
            <p:nvPr/>
          </p:nvSpPr>
          <p:spPr>
            <a:xfrm>
              <a:off x="4979002" y="1413765"/>
              <a:ext cx="521804" cy="5488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4000" b="1" i="0" u="none" strike="noStrike" kern="1200" cap="none" spc="-117" normalizeH="0" baseline="0" noProof="0" dirty="0" smtClean="0">
                  <a:ln>
                    <a:solidFill>
                      <a:srgbClr val="4472C4">
                        <a:shade val="95000"/>
                        <a:satMod val="105000"/>
                        <a:alpha val="0"/>
                      </a:srgbClr>
                    </a:solidFill>
                  </a:ln>
                  <a:solidFill>
                    <a:srgbClr val="228292"/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  <a:cs typeface="Arial" panose="020B0604020202020204" pitchFamily="34" charset="0"/>
                </a:rPr>
                <a:t>Ⅱ</a:t>
              </a:r>
              <a:endParaRPr kumimoji="0" lang="ko-KR" altLang="en-US" sz="4000" b="0" i="0" u="none" strike="noStrike" kern="1200" cap="none" spc="-117" normalizeH="0" baseline="0" noProof="0" dirty="0">
                <a:ln>
                  <a:solidFill>
                    <a:srgbClr val="4472C4">
                      <a:shade val="95000"/>
                      <a:satMod val="105000"/>
                      <a:alpha val="0"/>
                    </a:srgbClr>
                  </a:solidFill>
                </a:ln>
                <a:solidFill>
                  <a:srgbClr val="228292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240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21979C40-6626-4740-818A-2E8B40ED4B01}"/>
              </a:ext>
            </a:extLst>
          </p:cNvPr>
          <p:cNvSpPr txBox="1"/>
          <p:nvPr/>
        </p:nvSpPr>
        <p:spPr>
          <a:xfrm>
            <a:off x="933954" y="784223"/>
            <a:ext cx="77561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i="0" u="none" strike="noStrike" kern="1200" cap="none" spc="-150" normalizeH="0" baseline="0" noProof="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멀티미디어</a:t>
            </a:r>
            <a:r>
              <a:rPr kumimoji="0" lang="ko-KR" altLang="en-US" sz="2500" i="0" u="none" strike="noStrike" kern="1200" cap="none" spc="-150" normalizeH="0" noProof="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 요청 방법</a:t>
            </a:r>
            <a:endParaRPr kumimoji="0" lang="ko-KR" altLang="en-US" sz="2500" i="0" u="none" strike="noStrike" kern="1200" cap="none" spc="-150" normalizeH="0" baseline="0" noProof="0" dirty="0">
              <a:ln>
                <a:solidFill>
                  <a:schemeClr val="tx1">
                    <a:alpha val="0"/>
                  </a:scheme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30558" y="1019176"/>
            <a:ext cx="8318571" cy="6095608"/>
            <a:chOff x="14744" y="1531638"/>
            <a:chExt cx="6321728" cy="559262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7641DF5-846C-4BE3-8336-622EB6E022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80" t="3874" r="12328" b="14745"/>
            <a:stretch/>
          </p:blipFill>
          <p:spPr>
            <a:xfrm rot="459285">
              <a:off x="209226" y="1772698"/>
              <a:ext cx="6015268" cy="508420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AA07CF7-51C3-4FF4-99F6-7DD2DDBCE4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80" t="3874" r="12328" b="14745"/>
            <a:stretch/>
          </p:blipFill>
          <p:spPr>
            <a:xfrm rot="187756">
              <a:off x="14744" y="1531638"/>
              <a:ext cx="6321728" cy="5592624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F12CA05-965C-409F-B691-7E05DBD527FD}"/>
              </a:ext>
            </a:extLst>
          </p:cNvPr>
          <p:cNvSpPr txBox="1"/>
          <p:nvPr/>
        </p:nvSpPr>
        <p:spPr>
          <a:xfrm>
            <a:off x="2426406" y="1448345"/>
            <a:ext cx="6628346" cy="517064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</a:t>
            </a:r>
            <a:r>
              <a:rPr lang="ko-KR" altLang="en-US" sz="2000" b="1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표출하고자 하는 콘텐츠를 생성합니다</a:t>
            </a:r>
            <a:endParaRPr lang="en-US" altLang="ko-KR" sz="20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57188" lvl="1" indent="-177800">
              <a:lnSpc>
                <a:spcPct val="150000"/>
              </a:lnSpc>
              <a:buClr>
                <a:srgbClr val="29A9BB"/>
              </a:buClr>
              <a:buFont typeface="Arial" panose="020B0604020202020204" pitchFamily="34" charset="0"/>
              <a:buChar char="•"/>
            </a:pP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지정 </a:t>
            </a:r>
            <a:r>
              <a:rPr lang="ko-KR" altLang="en-US" sz="1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확장자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이외 생성 시 문의 후 작업하시기 바랍니다</a:t>
            </a:r>
            <a:endParaRPr lang="en-US" altLang="ko-KR" sz="1300" b="1" dirty="0" smtClean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357188" lvl="1" indent="-177800">
              <a:lnSpc>
                <a:spcPct val="150000"/>
              </a:lnSpc>
              <a:buClr>
                <a:srgbClr val="29A9BB"/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유지보수 게시판에서 표출 서비스를 요청합니다</a:t>
            </a:r>
            <a:endParaRPr lang="ko-KR" altLang="en-US" sz="20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57188" lvl="1" indent="-177800">
              <a:lnSpc>
                <a:spcPct val="150000"/>
              </a:lnSpc>
              <a:buClr>
                <a:srgbClr val="29A9BB"/>
              </a:buClr>
              <a:buFont typeface="Arial" panose="020B0604020202020204" pitchFamily="34" charset="0"/>
              <a:buChar char="•"/>
            </a:pP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유지보수 게시판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–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멀티미디어 요청 등록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357188" lvl="1" indent="-177800">
              <a:lnSpc>
                <a:spcPct val="150000"/>
              </a:lnSpc>
              <a:buClr>
                <a:srgbClr val="29A9BB"/>
              </a:buClr>
              <a:buFont typeface="Arial" panose="020B0604020202020204" pitchFamily="34" charset="0"/>
              <a:buChar char="•"/>
            </a:pP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본 문서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‘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멀티미디어 현황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＇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보고 표출하고자 하는 위치 확인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357188" lvl="1" indent="-177800">
              <a:lnSpc>
                <a:spcPct val="150000"/>
              </a:lnSpc>
              <a:buClr>
                <a:srgbClr val="29A9BB"/>
              </a:buClr>
              <a:buFont typeface="Arial" panose="020B0604020202020204" pitchFamily="34" charset="0"/>
              <a:buChar char="•"/>
            </a:pP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예시</a:t>
            </a:r>
            <a:r>
              <a:rPr lang="en-US" altLang="ko-KR" sz="1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해당 콘텐츠를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층 회의실 </a:t>
            </a:r>
            <a:r>
              <a:rPr lang="en-US" altLang="ko-KR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A-1, 2, 3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번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357188" lvl="1" indent="-177800">
              <a:buClr>
                <a:srgbClr val="29A9BB"/>
              </a:buClr>
              <a:buFont typeface="Arial" panose="020B0604020202020204" pitchFamily="34" charset="0"/>
              <a:buChar char="•"/>
            </a:pPr>
            <a:endParaRPr lang="en-US" altLang="ko-KR" sz="12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sz="1400" b="1" dirty="0" smtClean="0">
                <a:solidFill>
                  <a:srgbClr val="FF0000"/>
                </a:solidFill>
              </a:rPr>
              <a:t>         </a:t>
            </a:r>
            <a:r>
              <a:rPr lang="ko-KR" altLang="en-US" sz="1400" b="1" dirty="0" smtClean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멀티미디어 </a:t>
            </a:r>
            <a:r>
              <a:rPr lang="ko-KR" altLang="en-US" sz="1400" b="1" dirty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업로드 </a:t>
            </a:r>
            <a:r>
              <a:rPr lang="en-US" altLang="ko-KR" sz="13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en-US" altLang="ko-KR" sz="13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</a:t>
            </a:r>
            <a:r>
              <a:rPr lang="ko-KR" altLang="en-US" sz="13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월</a:t>
            </a:r>
            <a:r>
              <a:rPr lang="en-US" altLang="ko-KR" sz="13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~</a:t>
            </a:r>
            <a:r>
              <a:rPr lang="ko-KR" altLang="en-US" sz="13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금 </a:t>
            </a:r>
            <a:r>
              <a:rPr lang="en-US" altLang="ko-KR" sz="13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  1. 2 </a:t>
            </a:r>
            <a:r>
              <a:rPr lang="ko-KR" altLang="en-US" sz="13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단계 </a:t>
            </a:r>
            <a:r>
              <a:rPr lang="en-US" altLang="ko-KR" sz="13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r>
              <a:rPr lang="ko-KR" altLang="en-US" sz="13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운영팀</a:t>
            </a:r>
            <a:r>
              <a:rPr lang="en-US" altLang="ko-KR" sz="13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3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유엔파인</a:t>
            </a:r>
            <a:r>
              <a:rPr lang="en-US" altLang="ko-KR" sz="13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</a:p>
          <a:p>
            <a:r>
              <a:rPr lang="en-US" altLang="ko-KR" sz="13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                               </a:t>
            </a:r>
            <a:r>
              <a:rPr lang="en-US" altLang="ko-KR" sz="13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en-US" altLang="ko-KR" sz="13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  </a:t>
            </a:r>
            <a:r>
              <a:rPr lang="en-US" altLang="ko-KR" sz="13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      </a:t>
            </a:r>
            <a:r>
              <a:rPr lang="ko-KR" altLang="en-US" sz="13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토</a:t>
            </a:r>
            <a:r>
              <a:rPr lang="en-US" altLang="ko-KR" sz="13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3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일 </a:t>
            </a:r>
            <a:r>
              <a:rPr lang="ko-KR" altLang="en-US" sz="13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3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r>
              <a:rPr lang="en-US" altLang="ko-KR" sz="13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13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단계 </a:t>
            </a:r>
            <a:r>
              <a:rPr lang="en-US" altLang="ko-KR" sz="13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r>
              <a:rPr lang="ko-KR" altLang="en-US" sz="13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시설팀</a:t>
            </a:r>
            <a:endParaRPr lang="ko-KR" altLang="en-US" sz="13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3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                                             </a:t>
            </a:r>
            <a:r>
              <a:rPr lang="ko-KR" altLang="en-US" sz="13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                </a:t>
            </a:r>
            <a:r>
              <a:rPr lang="en-US" altLang="ko-KR" sz="13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</a:t>
            </a:r>
            <a:r>
              <a:rPr lang="ko-KR" altLang="en-US" sz="13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단계 </a:t>
            </a:r>
            <a:r>
              <a:rPr lang="en-US" altLang="ko-KR" sz="13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(</a:t>
            </a:r>
            <a:r>
              <a:rPr lang="ko-KR" altLang="en-US" sz="13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주</a:t>
            </a:r>
            <a:r>
              <a:rPr lang="en-US" altLang="ko-KR" sz="13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 </a:t>
            </a:r>
            <a:r>
              <a:rPr lang="ko-KR" altLang="en-US" sz="13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고암</a:t>
            </a:r>
            <a:endParaRPr lang="en-US" altLang="ko-KR" sz="13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200" b="1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2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 b="1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</a:t>
            </a:r>
            <a:r>
              <a:rPr lang="ko-KR" altLang="en-US" sz="2000" b="1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주의사항을 지키시면 표출 서비스가 수월</a:t>
            </a:r>
            <a:r>
              <a:rPr lang="ko-KR" altLang="en-US" sz="2000" b="1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히</a:t>
            </a:r>
            <a:r>
              <a:rPr lang="ko-KR" altLang="en-US" sz="2000" b="1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진행됩니다</a:t>
            </a:r>
            <a:endParaRPr lang="en-US" altLang="ko-KR" sz="2000" b="1" dirty="0" smtClean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57188" lvl="1" indent="-177800">
              <a:lnSpc>
                <a:spcPct val="150000"/>
              </a:lnSpc>
              <a:buClr>
                <a:srgbClr val="29A9BB"/>
              </a:buClr>
              <a:buFont typeface="Arial" panose="020B0604020202020204" pitchFamily="34" charset="0"/>
              <a:buChar char="•"/>
            </a:pP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콘텐츠 제작 시 정해진 해상도와 </a:t>
            </a:r>
            <a:r>
              <a:rPr lang="ko-KR" altLang="en-US" sz="13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확장자를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지켜주셔야 합니다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357188" lvl="1" indent="-177800">
              <a:lnSpc>
                <a:spcPct val="150000"/>
              </a:lnSpc>
              <a:buClr>
                <a:srgbClr val="29A9BB"/>
              </a:buClr>
              <a:buFont typeface="Arial" panose="020B0604020202020204" pitchFamily="34" charset="0"/>
              <a:buChar char="•"/>
            </a:pP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표출 요청은 최소 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행사 </a:t>
            </a:r>
            <a:r>
              <a:rPr lang="en-US" altLang="ko-KR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</a:t>
            </a:r>
            <a:r>
              <a:rPr lang="ko-KR" altLang="en-US" sz="13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일 전</a:t>
            </a: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까지 요청해 주셔야 합니다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3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  </a:t>
            </a:r>
            <a:r>
              <a:rPr lang="ko-KR" altLang="en-US" sz="12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주말 행사의 경우</a:t>
            </a:r>
            <a:r>
              <a:rPr lang="en-US" altLang="ko-KR" sz="12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2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토</a:t>
            </a:r>
            <a:r>
              <a:rPr lang="en-US" altLang="ko-KR" sz="12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r>
              <a:rPr lang="ko-KR" altLang="en-US" sz="12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일 포함</a:t>
            </a:r>
            <a:r>
              <a:rPr lang="en-US" altLang="ko-KR" sz="12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 -  </a:t>
            </a:r>
            <a:r>
              <a:rPr lang="ko-KR" altLang="en-US" sz="12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해당 주일 </a:t>
            </a:r>
            <a:r>
              <a:rPr lang="ko-KR" altLang="en-US" sz="1200" dirty="0" smtClean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수요일 </a:t>
            </a:r>
            <a:r>
              <a:rPr lang="en-US" altLang="ko-KR" sz="1200" dirty="0" smtClean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16:00 </a:t>
            </a:r>
            <a:r>
              <a:rPr lang="ko-KR" altLang="en-US" sz="12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까지 요청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          </a:t>
            </a:r>
            <a:r>
              <a:rPr lang="ko-KR" altLang="en-US" sz="12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차주 월요일 행사의 경우 </a:t>
            </a:r>
            <a:r>
              <a:rPr lang="ko-KR" altLang="en-US" sz="12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 </a:t>
            </a:r>
            <a:r>
              <a:rPr lang="en-US" altLang="ko-KR" sz="12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</a:t>
            </a:r>
            <a:r>
              <a:rPr lang="en-US" altLang="ko-KR" sz="12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해당 주일 </a:t>
            </a:r>
            <a:r>
              <a:rPr lang="ko-KR" altLang="en-US" sz="1200" dirty="0" smtClean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금요일 </a:t>
            </a:r>
            <a:r>
              <a:rPr lang="en-US" altLang="ko-KR" sz="1200" dirty="0" smtClean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16:00 </a:t>
            </a:r>
            <a:r>
              <a:rPr lang="ko-KR" altLang="en-US" sz="12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까지 요청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          </a:t>
            </a:r>
            <a:r>
              <a:rPr lang="ko-KR" altLang="en-US" sz="12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부득불 토</a:t>
            </a:r>
            <a:r>
              <a:rPr lang="en-US" altLang="ko-KR" sz="12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r>
              <a:rPr lang="ko-KR" altLang="en-US" sz="12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일 요청의 경우 </a:t>
            </a:r>
            <a:r>
              <a:rPr lang="en-US" altLang="ko-KR" sz="12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</a:t>
            </a:r>
            <a:r>
              <a:rPr lang="en-US" altLang="ko-KR" sz="12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차주 월요일 </a:t>
            </a:r>
            <a:r>
              <a:rPr lang="ko-KR" altLang="en-US" sz="1200" dirty="0" smtClean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오전 </a:t>
            </a:r>
            <a:r>
              <a:rPr lang="en-US" altLang="ko-KR" sz="1200" dirty="0" smtClean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09:00</a:t>
            </a:r>
            <a:r>
              <a:rPr lang="en-US" altLang="ko-KR" sz="12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이전에 처리 완료</a:t>
            </a:r>
            <a:endParaRPr lang="en-US" altLang="ko-KR" sz="12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357188" lvl="1" indent="-177800">
              <a:lnSpc>
                <a:spcPct val="150000"/>
              </a:lnSpc>
              <a:buClr>
                <a:srgbClr val="29A9BB"/>
              </a:buClr>
              <a:buFont typeface="Arial" panose="020B0604020202020204" pitchFamily="34" charset="0"/>
              <a:buChar char="•"/>
            </a:pPr>
            <a:r>
              <a:rPr lang="ko-KR" altLang="en-US" sz="13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표출 작업완료 후 잘 반영되었는지 확인해 주셔야 합니다</a:t>
            </a:r>
            <a:endParaRPr lang="en-US" altLang="ko-KR" sz="13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0E6481B-973A-4FDB-B5F3-87A93B8F5E3F}"/>
              </a:ext>
            </a:extLst>
          </p:cNvPr>
          <p:cNvSpPr/>
          <p:nvPr/>
        </p:nvSpPr>
        <p:spPr>
          <a:xfrm>
            <a:off x="2424785" y="1540586"/>
            <a:ext cx="295753" cy="294027"/>
          </a:xfrm>
          <a:prstGeom prst="ellipse">
            <a:avLst/>
          </a:pr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1"/>
          </a:gradFill>
          <a:ln w="3175">
            <a:solidFill>
              <a:schemeClr val="bg1">
                <a:lumMod val="75000"/>
              </a:schemeClr>
            </a:solidFill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latinLnBrk="1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EA76C82-831A-46AF-8ADE-8C7D50C8D937}"/>
              </a:ext>
            </a:extLst>
          </p:cNvPr>
          <p:cNvSpPr/>
          <p:nvPr/>
        </p:nvSpPr>
        <p:spPr>
          <a:xfrm>
            <a:off x="2394679" y="1522725"/>
            <a:ext cx="3563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6DE0FF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endParaRPr lang="ko-KR" altLang="en-US" sz="14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6DE0FF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0E6481B-973A-4FDB-B5F3-87A93B8F5E3F}"/>
              </a:ext>
            </a:extLst>
          </p:cNvPr>
          <p:cNvSpPr/>
          <p:nvPr/>
        </p:nvSpPr>
        <p:spPr>
          <a:xfrm>
            <a:off x="2436840" y="2300966"/>
            <a:ext cx="295753" cy="294027"/>
          </a:xfrm>
          <a:prstGeom prst="ellipse">
            <a:avLst/>
          </a:pr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1"/>
          </a:gradFill>
          <a:ln w="3175">
            <a:solidFill>
              <a:schemeClr val="bg1">
                <a:lumMod val="75000"/>
              </a:schemeClr>
            </a:solidFill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latinLnBrk="1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EA76C82-831A-46AF-8ADE-8C7D50C8D937}"/>
              </a:ext>
            </a:extLst>
          </p:cNvPr>
          <p:cNvSpPr/>
          <p:nvPr/>
        </p:nvSpPr>
        <p:spPr>
          <a:xfrm>
            <a:off x="2468234" y="2284879"/>
            <a:ext cx="2332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6DE0FF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</a:t>
            </a:r>
            <a:endParaRPr lang="ko-KR" altLang="en-US" sz="14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6DE0FF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0E6481B-973A-4FDB-B5F3-87A93B8F5E3F}"/>
              </a:ext>
            </a:extLst>
          </p:cNvPr>
          <p:cNvSpPr/>
          <p:nvPr/>
        </p:nvSpPr>
        <p:spPr>
          <a:xfrm>
            <a:off x="2444469" y="4520219"/>
            <a:ext cx="295753" cy="294027"/>
          </a:xfrm>
          <a:prstGeom prst="ellipse">
            <a:avLst/>
          </a:pr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1"/>
          </a:gradFill>
          <a:ln w="3175">
            <a:solidFill>
              <a:schemeClr val="bg1">
                <a:lumMod val="75000"/>
              </a:schemeClr>
            </a:solidFill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latinLnBrk="1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EA76C82-831A-46AF-8ADE-8C7D50C8D937}"/>
              </a:ext>
            </a:extLst>
          </p:cNvPr>
          <p:cNvSpPr/>
          <p:nvPr/>
        </p:nvSpPr>
        <p:spPr>
          <a:xfrm>
            <a:off x="2451020" y="4494675"/>
            <a:ext cx="2856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6DE0FF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</a:t>
            </a:r>
            <a:endParaRPr lang="ko-KR" altLang="en-US" sz="14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6DE0FF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1143" y="1269999"/>
            <a:ext cx="7515225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90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82A49199-4A92-41C5-AC1A-871AB50D6FC6}"/>
              </a:ext>
            </a:extLst>
          </p:cNvPr>
          <p:cNvSpPr txBox="1"/>
          <p:nvPr/>
        </p:nvSpPr>
        <p:spPr>
          <a:xfrm>
            <a:off x="1758280" y="1631762"/>
            <a:ext cx="8633752" cy="1261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0" kern="0" spc="-300" dirty="0" smtClean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2897A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문의처 </a:t>
            </a:r>
            <a:r>
              <a:rPr kumimoji="0" lang="ko-KR" altLang="en-US" sz="6000" b="0" i="0" u="none" strike="noStrike" kern="0" cap="none" spc="-300" normalizeH="0" baseline="0" noProof="0" dirty="0" smtClean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2897AA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안내</a:t>
            </a:r>
            <a:endParaRPr kumimoji="0" lang="ko-KR" altLang="en-US" sz="6000" b="0" i="0" u="none" strike="noStrike" kern="0" cap="none" spc="-300" normalizeH="0" baseline="0" noProof="0" dirty="0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srgbClr val="2897AA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64100BB-62FC-4F46-B85A-23D1C706C75D}"/>
              </a:ext>
            </a:extLst>
          </p:cNvPr>
          <p:cNvGrpSpPr/>
          <p:nvPr/>
        </p:nvGrpSpPr>
        <p:grpSpPr>
          <a:xfrm>
            <a:off x="422610" y="1729933"/>
            <a:ext cx="1387738" cy="1387738"/>
            <a:chOff x="4711871" y="1149088"/>
            <a:chExt cx="1075962" cy="107596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5E09E4D-BEF6-4693-8BB3-55BF44B2373C}"/>
                </a:ext>
              </a:extLst>
            </p:cNvPr>
            <p:cNvGrpSpPr/>
            <p:nvPr/>
          </p:nvGrpSpPr>
          <p:grpSpPr>
            <a:xfrm>
              <a:off x="4711871" y="1149088"/>
              <a:ext cx="1075962" cy="1075962"/>
              <a:chOff x="2499861" y="723900"/>
              <a:chExt cx="1075962" cy="1075962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C29C9351-7D90-4A54-AE5E-4AEDB98BBE38}"/>
                  </a:ext>
                </a:extLst>
              </p:cNvPr>
              <p:cNvSpPr/>
              <p:nvPr/>
            </p:nvSpPr>
            <p:spPr>
              <a:xfrm>
                <a:off x="2598242" y="822283"/>
                <a:ext cx="879196" cy="879196"/>
              </a:xfrm>
              <a:prstGeom prst="ellipse">
                <a:avLst/>
              </a:prstGeom>
              <a:solidFill>
                <a:srgbClr val="2897AA">
                  <a:alpha val="6000"/>
                </a:srgbClr>
              </a:solidFill>
              <a:ln>
                <a:gradFill>
                  <a:gsLst>
                    <a:gs pos="0">
                      <a:srgbClr val="5DC8DC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  <a:effectLst>
                <a:outerShdw blurRad="63500" dist="76200" dir="5400000" algn="t" rotWithShape="0">
                  <a:srgbClr val="2897AA">
                    <a:alpha val="3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8694" tIns="49347" rIns="98694" bIns="4934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115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4348EBAA-E3F8-4FA3-A404-F190EECA7513}"/>
                  </a:ext>
                </a:extLst>
              </p:cNvPr>
              <p:cNvSpPr/>
              <p:nvPr/>
            </p:nvSpPr>
            <p:spPr>
              <a:xfrm>
                <a:off x="2499861" y="723900"/>
                <a:ext cx="1075962" cy="1075962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rgbClr val="5DC8DC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prstDash val="sysDot"/>
              </a:ln>
              <a:effectLst>
                <a:outerShdw blurRad="63500" dist="25400" dir="5400000" algn="t" rotWithShape="0">
                  <a:srgbClr val="2897AA">
                    <a:alpha val="44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8694" tIns="49347" rIns="98694" bIns="4934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115"/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6C9B93C-7A7D-458C-9BEE-CCAE26B97669}"/>
                </a:ext>
              </a:extLst>
            </p:cNvPr>
            <p:cNvSpPr/>
            <p:nvPr/>
          </p:nvSpPr>
          <p:spPr>
            <a:xfrm>
              <a:off x="4979001" y="1413765"/>
              <a:ext cx="521804" cy="5488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4000" b="1" spc="-117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rgbClr val="22829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anose="020B0604020202020204" pitchFamily="34" charset="0"/>
                </a:rPr>
                <a:t>Ⅲ</a:t>
              </a:r>
              <a:endParaRPr lang="ko-KR" altLang="en-US" sz="4000" spc="-117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rgbClr val="22829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348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979C40-6626-4740-818A-2E8B40ED4B01}"/>
              </a:ext>
            </a:extLst>
          </p:cNvPr>
          <p:cNvSpPr txBox="1"/>
          <p:nvPr/>
        </p:nvSpPr>
        <p:spPr>
          <a:xfrm>
            <a:off x="933954" y="784223"/>
            <a:ext cx="77561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500" spc="-150" noProof="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문의처 안내</a:t>
            </a:r>
            <a:endParaRPr kumimoji="0" lang="ko-KR" altLang="en-US" sz="2500" i="0" u="none" strike="noStrike" kern="1200" cap="none" spc="-150" normalizeH="0" baseline="0" noProof="0" dirty="0">
              <a:ln>
                <a:solidFill>
                  <a:schemeClr val="tx1">
                    <a:alpha val="0"/>
                  </a:scheme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861" y="1736278"/>
            <a:ext cx="4106356" cy="41063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12CA05-965C-409F-B691-7E05DBD527FD}"/>
              </a:ext>
            </a:extLst>
          </p:cNvPr>
          <p:cNvSpPr txBox="1"/>
          <p:nvPr/>
        </p:nvSpPr>
        <p:spPr>
          <a:xfrm>
            <a:off x="2480406" y="2002354"/>
            <a:ext cx="5748870" cy="35702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200" b="1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n-ea"/>
              </a:rPr>
              <a:t>업무 관련 문의</a:t>
            </a:r>
            <a:endParaRPr lang="en-US" altLang="ko-KR" sz="10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pPr marL="179388" lvl="1" algn="ctr">
              <a:lnSpc>
                <a:spcPct val="200000"/>
              </a:lnSpc>
              <a:buClr>
                <a:srgbClr val="29A9BB"/>
              </a:buClr>
            </a:pP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n-ea"/>
              </a:rPr>
              <a:t>인천관광공사 </a:t>
            </a:r>
            <a:r>
              <a:rPr lang="ko-KR" altLang="en-US" sz="16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n-ea"/>
              </a:rPr>
              <a:t>운영팀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pPr marL="179388" lvl="1" algn="ctr">
              <a:lnSpc>
                <a:spcPct val="200000"/>
              </a:lnSpc>
              <a:buClr>
                <a:srgbClr val="29A9BB"/>
              </a:buClr>
            </a:pP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n-ea"/>
              </a:rPr>
              <a:t>032-210-1018 (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n-ea"/>
              </a:rPr>
              <a:t>내선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n-ea"/>
              </a:rPr>
              <a:t>1018)</a:t>
            </a:r>
          </a:p>
          <a:p>
            <a:pPr algn="ctr">
              <a:lnSpc>
                <a:spcPct val="200000"/>
              </a:lnSpc>
            </a:pP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200" b="1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n-ea"/>
              </a:rPr>
              <a:t>표출 관련 문의</a:t>
            </a:r>
            <a:endParaRPr lang="en-US" altLang="ko-KR" sz="10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pPr marL="179388" lvl="1" algn="ctr">
              <a:lnSpc>
                <a:spcPct val="200000"/>
              </a:lnSpc>
              <a:buClr>
                <a:srgbClr val="29A9BB"/>
              </a:buClr>
            </a:pPr>
            <a:r>
              <a:rPr lang="ko-KR" altLang="en-US" sz="1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n-ea"/>
              </a:rPr>
              <a:t>시스템 </a:t>
            </a:r>
            <a:r>
              <a:rPr lang="ko-KR" altLang="en-US" sz="16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n-ea"/>
              </a:rPr>
              <a:t>유지보수팀</a:t>
            </a:r>
            <a:endParaRPr lang="en-US" altLang="ko-KR" sz="16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+mn-ea"/>
            </a:endParaRPr>
          </a:p>
          <a:p>
            <a:pPr marL="179388" lvl="1" algn="ctr">
              <a:lnSpc>
                <a:spcPct val="200000"/>
              </a:lnSpc>
              <a:buClr>
                <a:srgbClr val="29A9BB"/>
              </a:buClr>
            </a:pP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n-ea"/>
              </a:rPr>
              <a:t>032-210-1713 (</a:t>
            </a:r>
            <a:r>
              <a:rPr lang="ko-KR" altLang="en-US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n-ea"/>
              </a:rPr>
              <a:t>내선</a:t>
            </a:r>
            <a:r>
              <a:rPr lang="en-US" altLang="ko-KR" sz="14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+mn-ea"/>
              </a:rPr>
              <a:t>1713)</a:t>
            </a:r>
          </a:p>
        </p:txBody>
      </p:sp>
    </p:spTree>
    <p:extLst>
      <p:ext uri="{BB962C8B-B14F-4D97-AF65-F5344CB8AC3E}">
        <p14:creationId xmlns:p14="http://schemas.microsoft.com/office/powerpoint/2010/main" val="354019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FC56DD-F6A9-47B0-90F3-99A5FDC1BFBF}"/>
              </a:ext>
            </a:extLst>
          </p:cNvPr>
          <p:cNvSpPr txBox="1"/>
          <p:nvPr/>
        </p:nvSpPr>
        <p:spPr>
          <a:xfrm>
            <a:off x="2154443" y="2305508"/>
            <a:ext cx="6402386" cy="196355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extrusionH="101600"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defRPr sz="2500" b="1" spc="-20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gradFill flip="none" rotWithShape="1">
                  <a:gsLst>
                    <a:gs pos="88000">
                      <a:srgbClr val="00438A"/>
                    </a:gs>
                    <a:gs pos="0">
                      <a:srgbClr val="006CBB"/>
                    </a:gs>
                  </a:gsLst>
                  <a:lin ang="5400000" scaled="1"/>
                  <a:tileRect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600" b="0" i="0" u="none" strike="noStrike" kern="1200" cap="none" spc="-30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gradFill>
                  <a:gsLst>
                    <a:gs pos="0">
                      <a:srgbClr val="2897AA"/>
                    </a:gs>
                    <a:gs pos="100000">
                      <a:srgbClr val="228292"/>
                    </a:gs>
                  </a:gsLst>
                  <a:lin ang="16200000" scaled="1"/>
                </a:gradFill>
                <a:effectLst>
                  <a:innerShdw blurRad="25400" dist="25400" dir="16200000">
                    <a:srgbClr val="44546A">
                      <a:lumMod val="50000"/>
                      <a:alpha val="75000"/>
                    </a:srgbClr>
                  </a:innerShdw>
                </a:effectLst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rPr>
              <a:t>감사합니다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2BAF46B-4E15-4936-A751-90FD2BC816A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7754"/>
          <a:stretch/>
        </p:blipFill>
        <p:spPr>
          <a:xfrm>
            <a:off x="1329443" y="3779837"/>
            <a:ext cx="10436088" cy="28972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6CFA2C-25AB-426A-BC22-1D241CB4EEA8}"/>
              </a:ext>
            </a:extLst>
          </p:cNvPr>
          <p:cNvSpPr txBox="1"/>
          <p:nvPr/>
        </p:nvSpPr>
        <p:spPr>
          <a:xfrm flipH="1">
            <a:off x="2880071" y="4299750"/>
            <a:ext cx="4951131" cy="397801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 contourW="19050">
              <a:bevelB w="0" h="0"/>
              <a:extrusionClr>
                <a:schemeClr val="bg1"/>
              </a:extrusionClr>
              <a:contourClr>
                <a:srgbClr val="0A1620"/>
              </a:contourClr>
            </a:sp3d>
          </a:bodyPr>
          <a:lstStyle>
            <a:defPPr>
              <a:defRPr lang="ko-KR"/>
            </a:defPPr>
            <a:lvl1pPr>
              <a:defRPr sz="2900" spc="-150">
                <a:gradFill>
                  <a:gsLst>
                    <a:gs pos="0">
                      <a:srgbClr val="079DB6"/>
                    </a:gs>
                    <a:gs pos="92000">
                      <a:srgbClr val="02282F"/>
                    </a:gs>
                  </a:gsLst>
                  <a:lin ang="5400000" scaled="1"/>
                </a:gra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590" b="0" i="0" u="none" strike="noStrike" kern="1200" cap="none" spc="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58BCA9"/>
                </a:solidFill>
                <a:effectLst>
                  <a:outerShdw blurRad="25400" dist="25400" dir="5400000" algn="t" rotWithShape="0">
                    <a:prstClr val="white">
                      <a:alpha val="40000"/>
                    </a:prstClr>
                  </a:outerShdw>
                </a:effectLst>
                <a:uLnTx/>
                <a:uFillTx/>
                <a:latin typeface="Impact" panose="020B0806030902050204" pitchFamily="34" charset="0"/>
                <a:ea typeface="HY헤드라인M" panose="02030600000101010101" pitchFamily="18" charset="-127"/>
                <a:cs typeface="+mn-cs"/>
              </a:rPr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115412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27D8AA2-0EB2-418F-9274-9D952D224473}"/>
              </a:ext>
            </a:extLst>
          </p:cNvPr>
          <p:cNvSpPr txBox="1"/>
          <p:nvPr/>
        </p:nvSpPr>
        <p:spPr>
          <a:xfrm>
            <a:off x="6275715" y="1861431"/>
            <a:ext cx="3132781" cy="728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62" b="0" i="0" u="none" strike="noStrike" kern="1200" cap="none" spc="-117" normalizeH="0" baseline="0" noProof="0" dirty="0" smtClean="0">
                <a:ln>
                  <a:solidFill>
                    <a:srgbClr val="4472C4">
                      <a:shade val="95000"/>
                      <a:satMod val="105000"/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25400" dir="5400000" algn="t" rotWithShape="0">
                    <a:srgbClr val="228292">
                      <a:alpha val="40000"/>
                    </a:srgbClr>
                  </a:outerShdw>
                </a:effectLst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멀티미디어 현황</a:t>
            </a:r>
            <a:endParaRPr kumimoji="0" lang="ko-KR" altLang="en-US" sz="3262" b="0" i="0" u="none" strike="noStrike" kern="1200" cap="none" spc="-117" normalizeH="0" baseline="0" noProof="0" dirty="0">
              <a:ln>
                <a:solidFill>
                  <a:srgbClr val="4472C4">
                    <a:shade val="95000"/>
                    <a:satMod val="105000"/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25400" dir="5400000" algn="t" rotWithShape="0">
                  <a:srgbClr val="228292">
                    <a:alpha val="40000"/>
                  </a:srgbClr>
                </a:outerShdw>
              </a:effectLst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4581A8-CDBD-474D-BF43-37036AF2E8FF}"/>
              </a:ext>
            </a:extLst>
          </p:cNvPr>
          <p:cNvSpPr txBox="1"/>
          <p:nvPr/>
        </p:nvSpPr>
        <p:spPr>
          <a:xfrm>
            <a:off x="6704910" y="3310693"/>
            <a:ext cx="4063998" cy="728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62" b="0" i="0" u="none" strike="noStrike" kern="1200" cap="none" spc="-200" normalizeH="0" baseline="0" noProof="0" dirty="0" smtClean="0">
                <a:ln>
                  <a:solidFill>
                    <a:srgbClr val="4472C4">
                      <a:shade val="95000"/>
                      <a:satMod val="105000"/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25400" dir="5400000" algn="t" rotWithShape="0">
                    <a:srgbClr val="228292">
                      <a:alpha val="40000"/>
                    </a:srgbClr>
                  </a:outerShdw>
                </a:effectLst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멀티미디어 </a:t>
            </a:r>
            <a:r>
              <a:rPr lang="ko-KR" altLang="en-US" sz="3262" spc="-200" dirty="0" smtClean="0">
                <a:ln>
                  <a:solidFill>
                    <a:srgbClr val="4472C4">
                      <a:shade val="95000"/>
                      <a:satMod val="105000"/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25400" dir="5400000" algn="t" rotWithShape="0">
                    <a:srgbClr val="228292">
                      <a:alpha val="40000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요청 방법</a:t>
            </a:r>
            <a:endParaRPr kumimoji="0" lang="ko-KR" altLang="en-US" sz="3262" b="0" i="0" u="none" strike="noStrike" kern="1200" cap="none" spc="-200" normalizeH="0" baseline="0" noProof="0" dirty="0">
              <a:ln>
                <a:solidFill>
                  <a:srgbClr val="4472C4">
                    <a:shade val="95000"/>
                    <a:satMod val="105000"/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25400" dir="5400000" algn="t" rotWithShape="0">
                  <a:srgbClr val="228292">
                    <a:alpha val="40000"/>
                  </a:srgbClr>
                </a:outerShdw>
              </a:effectLst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523B3F-5433-4E7D-B2D1-DAEB6DFEB008}"/>
              </a:ext>
            </a:extLst>
          </p:cNvPr>
          <p:cNvSpPr txBox="1"/>
          <p:nvPr/>
        </p:nvSpPr>
        <p:spPr>
          <a:xfrm>
            <a:off x="6531994" y="4923755"/>
            <a:ext cx="2326021" cy="845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62" b="0" i="0" u="none" strike="noStrike" kern="1200" cap="none" spc="-117" normalizeH="0" baseline="0" noProof="0" dirty="0" smtClean="0">
                <a:ln>
                  <a:solidFill>
                    <a:srgbClr val="4472C4">
                      <a:shade val="95000"/>
                      <a:satMod val="105000"/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25400" dir="5400000" algn="t" rotWithShape="0">
                    <a:srgbClr val="228292">
                      <a:alpha val="40000"/>
                    </a:srgbClr>
                  </a:outerShdw>
                </a:effectLst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rPr>
              <a:t>문의처 안내</a:t>
            </a:r>
            <a:endParaRPr kumimoji="0" lang="ko-KR" altLang="en-US" sz="3262" b="0" i="0" u="none" strike="noStrike" kern="1200" cap="none" spc="-117" normalizeH="0" baseline="0" noProof="0" dirty="0">
              <a:ln>
                <a:solidFill>
                  <a:srgbClr val="4472C4">
                    <a:shade val="95000"/>
                    <a:satMod val="105000"/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25400" dir="5400000" algn="t" rotWithShape="0">
                  <a:srgbClr val="228292">
                    <a:alpha val="40000"/>
                  </a:srgbClr>
                </a:outerShdw>
              </a:effectLst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91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A49199-4A92-41C5-AC1A-871AB50D6FC6}"/>
              </a:ext>
            </a:extLst>
          </p:cNvPr>
          <p:cNvSpPr txBox="1"/>
          <p:nvPr/>
        </p:nvSpPr>
        <p:spPr>
          <a:xfrm>
            <a:off x="1758280" y="1631762"/>
            <a:ext cx="8633752" cy="1261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0" kern="0" spc="-300" dirty="0" smtClean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rgbClr val="2897A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멀티미디어 현황</a:t>
            </a:r>
            <a:endParaRPr kumimoji="0" lang="ko-KR" altLang="en-US" sz="6000" b="0" i="0" u="none" strike="noStrike" kern="0" cap="none" spc="-300" normalizeH="0" baseline="0" noProof="0" dirty="0">
              <a:ln>
                <a:solidFill>
                  <a:prstClr val="white">
                    <a:lumMod val="65000"/>
                    <a:alpha val="0"/>
                  </a:prstClr>
                </a:solidFill>
              </a:ln>
              <a:solidFill>
                <a:srgbClr val="2897AA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64100BB-62FC-4F46-B85A-23D1C706C75D}"/>
              </a:ext>
            </a:extLst>
          </p:cNvPr>
          <p:cNvGrpSpPr/>
          <p:nvPr/>
        </p:nvGrpSpPr>
        <p:grpSpPr>
          <a:xfrm>
            <a:off x="422610" y="1729933"/>
            <a:ext cx="1387738" cy="1387738"/>
            <a:chOff x="4711871" y="1149088"/>
            <a:chExt cx="1075962" cy="1075962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75E09E4D-BEF6-4693-8BB3-55BF44B2373C}"/>
                </a:ext>
              </a:extLst>
            </p:cNvPr>
            <p:cNvGrpSpPr/>
            <p:nvPr/>
          </p:nvGrpSpPr>
          <p:grpSpPr>
            <a:xfrm>
              <a:off x="4711871" y="1149088"/>
              <a:ext cx="1075962" cy="1075962"/>
              <a:chOff x="2499861" y="723900"/>
              <a:chExt cx="1075962" cy="1075962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29C9351-7D90-4A54-AE5E-4AEDB98BBE38}"/>
                  </a:ext>
                </a:extLst>
              </p:cNvPr>
              <p:cNvSpPr/>
              <p:nvPr/>
            </p:nvSpPr>
            <p:spPr>
              <a:xfrm>
                <a:off x="2598242" y="822283"/>
                <a:ext cx="879196" cy="879196"/>
              </a:xfrm>
              <a:prstGeom prst="ellipse">
                <a:avLst/>
              </a:prstGeom>
              <a:solidFill>
                <a:srgbClr val="2897AA">
                  <a:alpha val="6000"/>
                </a:srgbClr>
              </a:solidFill>
              <a:ln>
                <a:gradFill>
                  <a:gsLst>
                    <a:gs pos="0">
                      <a:srgbClr val="5DC8DC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</a:ln>
              <a:effectLst>
                <a:outerShdw blurRad="63500" dist="76200" dir="5400000" algn="t" rotWithShape="0">
                  <a:srgbClr val="2897AA">
                    <a:alpha val="35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8694" tIns="49347" rIns="98694" bIns="4934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115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4348EBAA-E3F8-4FA3-A404-F190EECA7513}"/>
                  </a:ext>
                </a:extLst>
              </p:cNvPr>
              <p:cNvSpPr/>
              <p:nvPr/>
            </p:nvSpPr>
            <p:spPr>
              <a:xfrm>
                <a:off x="2499861" y="723900"/>
                <a:ext cx="1075962" cy="1075962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rgbClr val="5DC8DC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prstDash val="sysDot"/>
              </a:ln>
              <a:effectLst>
                <a:outerShdw blurRad="63500" dist="25400" dir="5400000" algn="t" rotWithShape="0">
                  <a:srgbClr val="2897AA">
                    <a:alpha val="44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8694" tIns="49347" rIns="98694" bIns="4934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115"/>
              </a:p>
            </p:txBody>
          </p: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6C9B93C-7A7D-458C-9BEE-CCAE26B97669}"/>
                </a:ext>
              </a:extLst>
            </p:cNvPr>
            <p:cNvSpPr/>
            <p:nvPr/>
          </p:nvSpPr>
          <p:spPr>
            <a:xfrm>
              <a:off x="4979003" y="1413765"/>
              <a:ext cx="521804" cy="5488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4000" b="1" spc="-117" dirty="0" smtClean="0">
                  <a:ln>
                    <a:solidFill>
                      <a:schemeClr val="accent1">
                        <a:shade val="95000"/>
                        <a:satMod val="105000"/>
                        <a:alpha val="0"/>
                      </a:schemeClr>
                    </a:solidFill>
                  </a:ln>
                  <a:solidFill>
                    <a:srgbClr val="22829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anose="020B0604020202020204" pitchFamily="34" charset="0"/>
                </a:rPr>
                <a:t>Ⅰ</a:t>
              </a:r>
              <a:endParaRPr lang="ko-KR" altLang="en-US" sz="4000" spc="-117" dirty="0">
                <a:ln>
                  <a:solidFill>
                    <a:schemeClr val="accent1">
                      <a:shade val="95000"/>
                      <a:satMod val="105000"/>
                      <a:alpha val="0"/>
                    </a:schemeClr>
                  </a:solidFill>
                </a:ln>
                <a:solidFill>
                  <a:srgbClr val="228292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195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21979C40-6626-4740-818A-2E8B40ED4B01}"/>
              </a:ext>
            </a:extLst>
          </p:cNvPr>
          <p:cNvSpPr txBox="1"/>
          <p:nvPr/>
        </p:nvSpPr>
        <p:spPr>
          <a:xfrm>
            <a:off x="644242" y="485458"/>
            <a:ext cx="904053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ko-KR" sz="2500" i="0" u="none" strike="noStrike" kern="1200" cap="none" spc="-150" normalizeH="0" baseline="0" noProof="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kumimoji="0" lang="ko-KR" altLang="en-US" sz="2500" i="0" u="none" strike="noStrike" kern="1200" cap="none" spc="-150" normalizeH="0" baseline="0" noProof="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단계 </a:t>
            </a:r>
            <a:r>
              <a:rPr kumimoji="0" lang="ko-KR" altLang="en-US" sz="2500" i="0" u="none" strike="noStrike" kern="1200" cap="none" spc="-150" normalizeH="0" baseline="0" noProof="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멀티미디어</a:t>
            </a:r>
            <a:r>
              <a:rPr lang="ko-KR" altLang="en-US" sz="25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현황 </a:t>
            </a:r>
            <a:r>
              <a:rPr lang="en-US" altLang="ko-KR" sz="250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25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멀티미디어 종류 </a:t>
            </a:r>
            <a:r>
              <a:rPr lang="ko-KR" altLang="en-US" sz="250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및</a:t>
            </a:r>
            <a:r>
              <a:rPr lang="ko-KR" altLang="en-US" sz="25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콘텐츠 명세</a:t>
            </a:r>
            <a:endParaRPr kumimoji="0" lang="ko-KR" altLang="en-US" sz="2500" i="0" u="none" strike="noStrike" kern="1200" cap="none" spc="-150" normalizeH="0" baseline="0" noProof="0" dirty="0">
              <a:ln>
                <a:solidFill>
                  <a:schemeClr val="tx1">
                    <a:alpha val="0"/>
                  </a:scheme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5BAD7D6-72E6-4F8B-8F3A-1FC2892F37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606892"/>
              </p:ext>
            </p:extLst>
          </p:nvPr>
        </p:nvGraphicFramePr>
        <p:xfrm>
          <a:off x="1022312" y="1619582"/>
          <a:ext cx="8666437" cy="50645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314">
                  <a:extLst>
                    <a:ext uri="{9D8B030D-6E8A-4147-A177-3AD203B41FA5}">
                      <a16:colId xmlns:a16="http://schemas.microsoft.com/office/drawing/2014/main" val="2032747033"/>
                    </a:ext>
                  </a:extLst>
                </a:gridCol>
                <a:gridCol w="1920827">
                  <a:extLst>
                    <a:ext uri="{9D8B030D-6E8A-4147-A177-3AD203B41FA5}">
                      <a16:colId xmlns:a16="http://schemas.microsoft.com/office/drawing/2014/main" val="2177650224"/>
                    </a:ext>
                  </a:extLst>
                </a:gridCol>
                <a:gridCol w="955913">
                  <a:extLst>
                    <a:ext uri="{9D8B030D-6E8A-4147-A177-3AD203B41FA5}">
                      <a16:colId xmlns:a16="http://schemas.microsoft.com/office/drawing/2014/main" val="1550029394"/>
                    </a:ext>
                  </a:extLst>
                </a:gridCol>
                <a:gridCol w="1429966">
                  <a:extLst>
                    <a:ext uri="{9D8B030D-6E8A-4147-A177-3AD203B41FA5}">
                      <a16:colId xmlns:a16="http://schemas.microsoft.com/office/drawing/2014/main" val="4230484992"/>
                    </a:ext>
                  </a:extLst>
                </a:gridCol>
                <a:gridCol w="1180387">
                  <a:extLst>
                    <a:ext uri="{9D8B030D-6E8A-4147-A177-3AD203B41FA5}">
                      <a16:colId xmlns:a16="http://schemas.microsoft.com/office/drawing/2014/main" val="2033273988"/>
                    </a:ext>
                  </a:extLst>
                </a:gridCol>
                <a:gridCol w="609502">
                  <a:extLst>
                    <a:ext uri="{9D8B030D-6E8A-4147-A177-3AD203B41FA5}">
                      <a16:colId xmlns:a16="http://schemas.microsoft.com/office/drawing/2014/main" val="4075046793"/>
                    </a:ext>
                  </a:extLst>
                </a:gridCol>
                <a:gridCol w="1838528">
                  <a:extLst>
                    <a:ext uri="{9D8B030D-6E8A-4147-A177-3AD203B41FA5}">
                      <a16:colId xmlns:a16="http://schemas.microsoft.com/office/drawing/2014/main" val="300390676"/>
                    </a:ext>
                  </a:extLst>
                </a:gridCol>
              </a:tblGrid>
              <a:tr h="426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12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  <a:cs typeface="+mn-cs"/>
                        </a:rPr>
                        <a:t>ID</a:t>
                      </a:r>
                      <a:endParaRPr lang="ko-KR" altLang="en-US" sz="1600" b="1" kern="1200" spc="-12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2789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12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  <a:cs typeface="+mn-cs"/>
                        </a:rPr>
                        <a:t>멀티미디어 종류</a:t>
                      </a:r>
                      <a:endParaRPr lang="ko-KR" altLang="en-US" sz="1600" b="1" kern="1200" spc="-12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2789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12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  <a:cs typeface="+mn-cs"/>
                        </a:rPr>
                        <a:t>해상도</a:t>
                      </a:r>
                      <a:endParaRPr lang="ko-KR" altLang="en-US" sz="1600" b="1" kern="1200" spc="-12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2789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12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  <a:cs typeface="+mn-cs"/>
                        </a:rPr>
                        <a:t>확장자</a:t>
                      </a:r>
                      <a:endParaRPr lang="ko-KR" altLang="en-US" sz="1600" b="1" kern="1200" spc="-12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2789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12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  <a:cs typeface="+mn-cs"/>
                        </a:rPr>
                        <a:t>대수</a:t>
                      </a:r>
                      <a:endParaRPr lang="ko-KR" altLang="en-US" sz="1600" b="1" kern="1200" spc="-12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solidFill>
                      <a:srgbClr val="22789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12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  <a:cs typeface="+mn-cs"/>
                        </a:rPr>
                        <a:t>비고</a:t>
                      </a:r>
                      <a:endParaRPr lang="ko-KR" altLang="en-US" sz="1600" b="1" kern="1200" spc="-12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solidFill>
                      <a:srgbClr val="2278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404748"/>
                  </a:ext>
                </a:extLst>
              </a:tr>
              <a:tr h="48295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회의실 모니터 </a:t>
                      </a:r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(15” / 24”)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1920 x 1080</a:t>
                      </a: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JPG,</a:t>
                      </a:r>
                      <a:r>
                        <a:rPr lang="en-US" altLang="ko-KR" sz="1200" b="0" kern="1200" spc="-150" baseline="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JPEG, PNG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23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102 ~ 118  </a:t>
                      </a:r>
                      <a:r>
                        <a:rPr lang="en-US" altLang="ko-KR" sz="1200" b="1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200" b="1" kern="1200" spc="-150" baseline="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201 ~ 203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301 </a:t>
                      </a:r>
                      <a:r>
                        <a:rPr lang="en-US" altLang="ko-KR" sz="1200" b="1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~ </a:t>
                      </a:r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304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384733"/>
                  </a:ext>
                </a:extLst>
              </a:tr>
              <a:tr h="546372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전시장 모니터 </a:t>
                      </a:r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(65”)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1920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ⅹ1080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JPG, JPEG, PNG, MP4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전시장</a:t>
                      </a:r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1, 2 HALL ,                    </a:t>
                      </a:r>
                      <a:r>
                        <a:rPr lang="ko-KR" altLang="en-US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프리미어볼룸 </a:t>
                      </a:r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A,B,C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5000200"/>
                  </a:ext>
                </a:extLst>
              </a:tr>
              <a:tr h="5360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C</a:t>
                      </a:r>
                      <a:endParaRPr lang="ko-KR" altLang="en-US" sz="1600" b="1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행사 중계용 </a:t>
                      </a:r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DID</a:t>
                      </a:r>
                      <a:r>
                        <a:rPr lang="en-US" altLang="ko-KR" sz="1200" b="0" kern="1200" spc="-150" baseline="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(86”)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1920ⅹ1080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JPG, JPEG, PNG, MP4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spc="-150" dirty="0" err="1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그랜드</a:t>
                      </a:r>
                      <a:r>
                        <a:rPr lang="ko-KR" altLang="en-US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프리미어 </a:t>
                      </a:r>
                      <a:r>
                        <a:rPr lang="ko-KR" altLang="en-US" sz="1200" b="0" kern="1200" spc="-150" dirty="0" err="1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볼룸</a:t>
                      </a:r>
                      <a:r>
                        <a:rPr lang="ko-KR" altLang="en-US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기록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436703"/>
                  </a:ext>
                </a:extLst>
              </a:tr>
              <a:tr h="553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D</a:t>
                      </a:r>
                      <a:endParaRPr lang="ko-KR" altLang="en-US" sz="1600" b="1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멀티비전 </a:t>
                      </a:r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(6*6 / 5*5)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1920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ⅹ1080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JPG,</a:t>
                      </a:r>
                      <a:r>
                        <a:rPr lang="en-US" altLang="ko-KR" sz="1200" b="0" kern="1200" spc="-150" baseline="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JPEG, PNG, MP4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전시장</a:t>
                      </a:r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(6*6) </a:t>
                      </a:r>
                      <a:r>
                        <a:rPr lang="en-US" altLang="ko-KR" sz="1200" b="1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회의실</a:t>
                      </a:r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(5*5)</a:t>
                      </a:r>
                    </a:p>
                    <a:p>
                      <a:pPr marL="0" algn="ctr" defTabSz="914400" rtl="0" eaLnBrk="1" latinLnBrk="1" hangingPunct="1"/>
                      <a:r>
                        <a:rPr lang="ko-KR" altLang="en-US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기록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2250074"/>
                  </a:ext>
                </a:extLst>
              </a:tr>
              <a:tr h="5056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H</a:t>
                      </a:r>
                      <a:endParaRPr lang="ko-KR" altLang="en-US" sz="1600" b="1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KIOSK (42” / 75”)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1080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ⅹ1920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JPG, JPEG,</a:t>
                      </a:r>
                      <a:r>
                        <a:rPr lang="en-US" altLang="ko-KR" sz="1200" b="0" kern="1200" spc="-150" baseline="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PNG, MP4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(42”) – 2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(75”) – 2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전시장 </a:t>
                      </a:r>
                      <a:r>
                        <a:rPr lang="en-US" altLang="ko-KR" sz="1200" b="1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회의실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686498"/>
                  </a:ext>
                </a:extLst>
              </a:tr>
              <a:tr h="5376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I</a:t>
                      </a:r>
                      <a:endParaRPr lang="ko-KR" altLang="en-US" sz="1600" b="1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kern="1200" spc="-150" dirty="0" err="1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회전형</a:t>
                      </a:r>
                      <a:r>
                        <a:rPr lang="ko-KR" altLang="en-US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멀티미디어 </a:t>
                      </a:r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실외</a:t>
                      </a:r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1056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ⅹ576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JPG, JPEG, PNG, MP4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최소 </a:t>
                      </a:r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일 전 요청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160167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J</a:t>
                      </a:r>
                    </a:p>
                  </a:txBody>
                  <a:tcPr marL="80500" marR="80500" marT="40250" marB="40250" anchor="ctr"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전시 </a:t>
                      </a:r>
                      <a:r>
                        <a:rPr lang="ko-KR" altLang="en-US" sz="1200" b="0" kern="1200" spc="-150" dirty="0" err="1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안내로봇</a:t>
                      </a:r>
                      <a:r>
                        <a:rPr lang="ko-KR" altLang="en-US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kern="1200" spc="-150" dirty="0" err="1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로미</a:t>
                      </a:r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en-US" altLang="ko-KR" sz="1200" b="0" kern="1200" spc="-150" dirty="0" smtClean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1080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ⅹ1920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JPG, JPEG, PNG, MP4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전시장 </a:t>
                      </a:r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(2)</a:t>
                      </a:r>
                      <a:r>
                        <a:rPr lang="en-US" altLang="ko-KR" sz="1200" b="1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/ </a:t>
                      </a:r>
                      <a:r>
                        <a:rPr lang="ko-KR" altLang="en-US" sz="1200" b="0" kern="1200" spc="-150" dirty="0" err="1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그랜드</a:t>
                      </a:r>
                      <a:r>
                        <a:rPr lang="ko-KR" altLang="en-US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kern="1200" spc="-150" dirty="0" err="1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볼룸</a:t>
                      </a:r>
                      <a:r>
                        <a:rPr lang="ko-KR" altLang="en-US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(1)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ko-KR" sz="1200" b="0" kern="1200" spc="-150" baseline="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00 ~ 2 : 00 ( </a:t>
                      </a:r>
                      <a:r>
                        <a:rPr lang="ko-KR" altLang="en-US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주중 운행 </a:t>
                      </a:r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82758"/>
                  </a:ext>
                </a:extLst>
              </a:tr>
              <a:tr h="521109"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~L</a:t>
                      </a:r>
                      <a:endParaRPr lang="ko-KR" altLang="en-US" sz="1600" b="1" kern="1200" spc="-150" dirty="0" smtClean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LED</a:t>
                      </a:r>
                      <a:r>
                        <a:rPr lang="en-US" altLang="ko-KR" sz="1200" b="0" kern="1200" spc="-150" baseline="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kern="1200" spc="-150" baseline="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디스플레이 </a:t>
                      </a:r>
                      <a:r>
                        <a:rPr lang="en-US" altLang="ko-KR" sz="1200" b="0" kern="1200" spc="-150" baseline="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kern="1200" spc="-150" baseline="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지하주차장</a:t>
                      </a:r>
                      <a:r>
                        <a:rPr lang="en-US" altLang="ko-KR" sz="1200" b="0" kern="1200" spc="-150" baseline="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0" kern="1200" spc="-150" dirty="0" smtClean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 spc="-150" dirty="0" smtClean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1920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ⅹ1080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JPG, JPEG, PNG, MP4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175842"/>
                  </a:ext>
                </a:extLst>
              </a:tr>
              <a:tr h="408486"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2300" b="1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lang="ko-KR" altLang="en-US" sz="2300" b="1" kern="1200" spc="-150" dirty="0" smtClean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스마트시티 디스플레이</a:t>
                      </a: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 spc="-150" dirty="0" smtClean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640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ⅹ400</a:t>
                      </a: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JPG,</a:t>
                      </a:r>
                      <a:r>
                        <a:rPr lang="en-US" altLang="ko-KR" sz="1200" b="0" kern="1200" spc="-150" baseline="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JPEG, PNG</a:t>
                      </a:r>
                      <a:endParaRPr lang="ko-KR" altLang="en-US" sz="1200" b="0" kern="1200" spc="-150" dirty="0" smtClean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7</a:t>
                      </a:r>
                      <a:endParaRPr lang="ko-KR" altLang="en-US" sz="1200" b="0" kern="1200" spc="-150" dirty="0" smtClean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최소 </a:t>
                      </a:r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일 전 요청</a:t>
                      </a:r>
                      <a:endParaRPr lang="en-US" altLang="ko-KR" sz="1200" b="0" kern="1200" spc="-150" dirty="0" smtClean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* </a:t>
                      </a:r>
                      <a:r>
                        <a:rPr lang="ko-KR" altLang="en-US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바탕 흰색 불가</a:t>
                      </a:r>
                    </a:p>
                  </a:txBody>
                  <a:tcPr marL="80500" marR="80500" marT="40250" marB="4025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383599"/>
                  </a:ext>
                </a:extLst>
              </a:tr>
            </a:tbl>
          </a:graphicData>
        </a:graphic>
      </p:graphicFrame>
      <p:sp>
        <p:nvSpPr>
          <p:cNvPr id="40" name="타원 39"/>
          <p:cNvSpPr/>
          <p:nvPr/>
        </p:nvSpPr>
        <p:spPr>
          <a:xfrm>
            <a:off x="1179482" y="6233261"/>
            <a:ext cx="465576" cy="466469"/>
          </a:xfrm>
          <a:prstGeom prst="ellipse">
            <a:avLst/>
          </a:prstGeom>
          <a:solidFill>
            <a:srgbClr val="7030A0"/>
          </a:solidFill>
          <a:ln w="381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altLang="ko-KR" sz="2300" b="1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</a:rPr>
              <a:t>N</a:t>
            </a:r>
            <a:endParaRPr lang="ko-KR" altLang="en-US" sz="2300" b="1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0" name="그림 5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712977" y="2525964"/>
            <a:ext cx="899977" cy="497767"/>
          </a:xfrm>
          <a:prstGeom prst="rect">
            <a:avLst/>
          </a:prstGeom>
          <a:ln w="9525">
            <a:noFill/>
            <a:prstDash val="sysDot"/>
          </a:ln>
        </p:spPr>
      </p:pic>
      <p:grpSp>
        <p:nvGrpSpPr>
          <p:cNvPr id="17" name="그룹 16"/>
          <p:cNvGrpSpPr/>
          <p:nvPr/>
        </p:nvGrpSpPr>
        <p:grpSpPr>
          <a:xfrm>
            <a:off x="3821282" y="4209999"/>
            <a:ext cx="677052" cy="442299"/>
            <a:chOff x="3821282" y="4244046"/>
            <a:chExt cx="677052" cy="442299"/>
          </a:xfrm>
        </p:grpSpPr>
        <p:pic>
          <p:nvPicPr>
            <p:cNvPr id="63" name="그림 62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24" t="17762" r="35126" b="4180"/>
            <a:stretch/>
          </p:blipFill>
          <p:spPr>
            <a:xfrm>
              <a:off x="3821282" y="4244046"/>
              <a:ext cx="239760" cy="442299"/>
            </a:xfrm>
            <a:prstGeom prst="rect">
              <a:avLst/>
            </a:prstGeom>
          </p:spPr>
        </p:pic>
        <p:pic>
          <p:nvPicPr>
            <p:cNvPr id="64" name="그림 63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60" t="25332" r="39149" b="14921"/>
            <a:stretch/>
          </p:blipFill>
          <p:spPr>
            <a:xfrm>
              <a:off x="4199660" y="4244046"/>
              <a:ext cx="298674" cy="440894"/>
            </a:xfrm>
            <a:prstGeom prst="rect">
              <a:avLst/>
            </a:prstGeom>
          </p:spPr>
        </p:pic>
      </p:grpSp>
      <p:pic>
        <p:nvPicPr>
          <p:cNvPr id="66" name="그림 65"/>
          <p:cNvPicPr>
            <a:picLocks/>
          </p:cNvPicPr>
          <p:nvPr/>
        </p:nvPicPr>
        <p:blipFill rotWithShape="1">
          <a:blip r:embed="rId5"/>
          <a:srcRect l="53561" t="19317" r="7371" b="57175"/>
          <a:stretch/>
        </p:blipFill>
        <p:spPr>
          <a:xfrm>
            <a:off x="3695655" y="3617735"/>
            <a:ext cx="915255" cy="519489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341" y="4653380"/>
            <a:ext cx="702747" cy="545520"/>
          </a:xfrm>
          <a:prstGeom prst="rect">
            <a:avLst/>
          </a:prstGeom>
        </p:spPr>
      </p:pic>
      <p:pic>
        <p:nvPicPr>
          <p:cNvPr id="69" name="_x319869904" descr="EMB00000280bffe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441" y="5227722"/>
            <a:ext cx="619647" cy="48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그림 69"/>
          <p:cNvPicPr>
            <a:picLocks/>
          </p:cNvPicPr>
          <p:nvPr/>
        </p:nvPicPr>
        <p:blipFill rotWithShape="1">
          <a:blip r:embed="rId8"/>
          <a:srcRect l="15720" t="16850" r="13019" b="39435"/>
          <a:stretch/>
        </p:blipFill>
        <p:spPr>
          <a:xfrm>
            <a:off x="3713988" y="2047493"/>
            <a:ext cx="887195" cy="400724"/>
          </a:xfrm>
          <a:prstGeom prst="rect">
            <a:avLst/>
          </a:prstGeom>
        </p:spPr>
      </p:pic>
      <p:pic>
        <p:nvPicPr>
          <p:cNvPr id="71" name="그림 70"/>
          <p:cNvPicPr>
            <a:picLocks/>
          </p:cNvPicPr>
          <p:nvPr/>
        </p:nvPicPr>
        <p:blipFill rotWithShape="1">
          <a:blip r:embed="rId9"/>
          <a:srcRect l="16788" t="16074" r="10660" b="9798"/>
          <a:stretch/>
        </p:blipFill>
        <p:spPr>
          <a:xfrm>
            <a:off x="3687456" y="5736999"/>
            <a:ext cx="932110" cy="466469"/>
          </a:xfrm>
          <a:prstGeom prst="rect">
            <a:avLst/>
          </a:prstGeom>
          <a:ln w="12700">
            <a:noFill/>
            <a:prstDash val="sysDot"/>
          </a:ln>
        </p:spPr>
      </p:pic>
      <p:pic>
        <p:nvPicPr>
          <p:cNvPr id="76" name="그림 75"/>
          <p:cNvPicPr>
            <a:picLocks/>
          </p:cNvPicPr>
          <p:nvPr/>
        </p:nvPicPr>
        <p:blipFill rotWithShape="1">
          <a:blip r:embed="rId10"/>
          <a:srcRect l="1107" t="11148" r="66679" b="60690"/>
          <a:stretch/>
        </p:blipFill>
        <p:spPr>
          <a:xfrm>
            <a:off x="3687456" y="3036548"/>
            <a:ext cx="933182" cy="538603"/>
          </a:xfrm>
          <a:prstGeom prst="rect">
            <a:avLst/>
          </a:prstGeom>
        </p:spPr>
      </p:pic>
      <p:sp>
        <p:nvSpPr>
          <p:cNvPr id="78" name="타원 77"/>
          <p:cNvSpPr/>
          <p:nvPr/>
        </p:nvSpPr>
        <p:spPr>
          <a:xfrm>
            <a:off x="1193838" y="3091034"/>
            <a:ext cx="465576" cy="466469"/>
          </a:xfrm>
          <a:prstGeom prst="ellipse">
            <a:avLst/>
          </a:prstGeom>
          <a:solidFill>
            <a:srgbClr val="91A8D1"/>
          </a:solidFill>
          <a:ln w="381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 sz="1600" b="1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1192524" y="3644170"/>
            <a:ext cx="465576" cy="466469"/>
          </a:xfrm>
          <a:prstGeom prst="ellipse">
            <a:avLst/>
          </a:prstGeom>
          <a:solidFill>
            <a:srgbClr val="004D8B"/>
          </a:solidFill>
          <a:ln w="381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 sz="1600" b="1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1182121" y="4180221"/>
            <a:ext cx="465576" cy="466469"/>
          </a:xfrm>
          <a:prstGeom prst="ellipse">
            <a:avLst/>
          </a:prstGeom>
          <a:solidFill>
            <a:srgbClr val="9896A4"/>
          </a:solidFill>
          <a:ln w="381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 sz="1600" b="1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1188125" y="5234348"/>
            <a:ext cx="465576" cy="466469"/>
          </a:xfrm>
          <a:prstGeom prst="ellipse">
            <a:avLst/>
          </a:prstGeom>
          <a:solidFill>
            <a:srgbClr val="74CA54"/>
          </a:solidFill>
          <a:ln w="381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 sz="1600" b="1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1186313" y="5736999"/>
            <a:ext cx="465576" cy="466469"/>
          </a:xfrm>
          <a:prstGeom prst="ellipse">
            <a:avLst/>
          </a:prstGeom>
          <a:solidFill>
            <a:srgbClr val="0000CC"/>
          </a:solidFill>
          <a:ln w="381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 sz="1600" b="1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1179482" y="4694610"/>
            <a:ext cx="465576" cy="466469"/>
          </a:xfrm>
          <a:prstGeom prst="ellipse">
            <a:avLst/>
          </a:prstGeom>
          <a:solidFill>
            <a:srgbClr val="B18F6A"/>
          </a:solidFill>
          <a:ln w="381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 sz="1600" b="1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242864" y="3085738"/>
            <a:ext cx="497457" cy="446276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300" b="1" dirty="0">
                <a:solidFill>
                  <a:schemeClr val="bg1"/>
                </a:solidFill>
                <a:latin typeface="+mn-ea"/>
              </a:rPr>
              <a:t>C</a:t>
            </a:r>
            <a:endParaRPr lang="ko-KR" altLang="en-US" sz="23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232817" y="3668460"/>
            <a:ext cx="497457" cy="446276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300" b="1" dirty="0" smtClean="0">
                <a:solidFill>
                  <a:schemeClr val="bg1"/>
                </a:solidFill>
                <a:latin typeface="+mn-ea"/>
              </a:rPr>
              <a:t>D</a:t>
            </a:r>
            <a:endParaRPr lang="ko-KR" altLang="en-US" sz="23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276246" y="4719579"/>
            <a:ext cx="497457" cy="446276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300" b="1" dirty="0" smtClean="0">
                <a:solidFill>
                  <a:schemeClr val="bg1"/>
                </a:solidFill>
                <a:latin typeface="+mn-ea"/>
              </a:rPr>
              <a:t>I</a:t>
            </a:r>
            <a:endParaRPr lang="ko-KR" altLang="en-US" sz="23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282203" y="5242230"/>
            <a:ext cx="497457" cy="446276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300" b="1" dirty="0">
                <a:solidFill>
                  <a:schemeClr val="bg1"/>
                </a:solidFill>
                <a:latin typeface="+mn-ea"/>
              </a:rPr>
              <a:t>J</a:t>
            </a:r>
            <a:endParaRPr lang="ko-KR" altLang="en-US" sz="23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274936" y="5750464"/>
            <a:ext cx="497457" cy="446276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300" b="1" dirty="0">
                <a:solidFill>
                  <a:schemeClr val="bg1"/>
                </a:solidFill>
                <a:latin typeface="+mn-ea"/>
              </a:rPr>
              <a:t>L</a:t>
            </a:r>
            <a:endParaRPr lang="ko-KR" altLang="en-US" sz="23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190060" y="2530649"/>
            <a:ext cx="465576" cy="466469"/>
          </a:xfrm>
          <a:prstGeom prst="ellipse">
            <a:avLst/>
          </a:prstGeom>
          <a:solidFill>
            <a:schemeClr val="accent2"/>
          </a:solidFill>
          <a:ln w="381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 sz="1600" b="1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928341" y="1320440"/>
            <a:ext cx="40591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※ </a:t>
            </a:r>
            <a:r>
              <a:rPr lang="ko-KR" altLang="en-US" sz="10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같은 해상도 이미지는 중복 사용이 가능하니 한 장만 보내주세요</a:t>
            </a:r>
            <a:r>
              <a:rPr lang="en-US" altLang="ko-KR" sz="10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n-ea"/>
              </a:rPr>
              <a:t>.</a:t>
            </a:r>
            <a:endParaRPr lang="ko-KR" altLang="en-US" sz="10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195020" y="2038599"/>
            <a:ext cx="465576" cy="466469"/>
          </a:xfrm>
          <a:prstGeom prst="ellipse">
            <a:avLst/>
          </a:prstGeom>
          <a:solidFill>
            <a:srgbClr val="F7C9C9"/>
          </a:solidFill>
          <a:ln w="381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 sz="1600" b="1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159937" y="2590754"/>
            <a:ext cx="561372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B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-1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50093" y="2065681"/>
            <a:ext cx="575799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A-1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39366" y="4240427"/>
            <a:ext cx="591829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H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-1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8" name="Picture 5"/>
          <p:cNvPicPr>
            <a:picLocks noChangeAspect="1" noChangeArrowheads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90" t="14869" r="16751" b="28142"/>
          <a:stretch/>
        </p:blipFill>
        <p:spPr bwMode="auto">
          <a:xfrm>
            <a:off x="3699012" y="6255003"/>
            <a:ext cx="553353" cy="416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21" t="15311" r="36023" b="44062"/>
          <a:stretch/>
        </p:blipFill>
        <p:spPr bwMode="auto">
          <a:xfrm>
            <a:off x="4160764" y="6241082"/>
            <a:ext cx="458802" cy="430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585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21979C40-6626-4740-818A-2E8B40ED4B01}"/>
              </a:ext>
            </a:extLst>
          </p:cNvPr>
          <p:cNvSpPr txBox="1"/>
          <p:nvPr/>
        </p:nvSpPr>
        <p:spPr>
          <a:xfrm>
            <a:off x="644242" y="485458"/>
            <a:ext cx="850958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altLang="ko-KR" sz="2500" i="0" u="none" strike="noStrike" kern="1200" cap="none" spc="-150" normalizeH="0" baseline="0" noProof="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kumimoji="0" lang="ko-KR" altLang="en-US" sz="2500" i="0" u="none" strike="noStrike" kern="1200" cap="none" spc="-150" normalizeH="0" baseline="0" noProof="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단계 </a:t>
            </a:r>
            <a:r>
              <a:rPr kumimoji="0" lang="ko-KR" altLang="en-US" sz="2500" i="0" u="none" strike="noStrike" kern="1200" cap="none" spc="-150" normalizeH="0" baseline="0" noProof="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멀티미디어</a:t>
            </a:r>
            <a:r>
              <a:rPr lang="ko-KR" altLang="en-US" sz="25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5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현황 </a:t>
            </a:r>
            <a:r>
              <a:rPr lang="en-US" altLang="ko-KR" sz="250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25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멀티미디어 종류 </a:t>
            </a:r>
            <a:r>
              <a:rPr lang="ko-KR" altLang="en-US" sz="250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및</a:t>
            </a:r>
            <a:r>
              <a:rPr lang="ko-KR" altLang="en-US" sz="25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콘텐츠 명세</a:t>
            </a:r>
            <a:endParaRPr kumimoji="0" lang="ko-KR" altLang="en-US" sz="2500" i="0" u="none" strike="noStrike" kern="1200" cap="none" spc="-150" normalizeH="0" baseline="0" noProof="0" dirty="0">
              <a:ln>
                <a:solidFill>
                  <a:schemeClr val="tx1">
                    <a:alpha val="0"/>
                  </a:scheme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5BAD7D6-72E6-4F8B-8F3A-1FC2892F37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634059"/>
              </p:ext>
            </p:extLst>
          </p:nvPr>
        </p:nvGraphicFramePr>
        <p:xfrm>
          <a:off x="1029660" y="1614451"/>
          <a:ext cx="8644537" cy="4855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895">
                  <a:extLst>
                    <a:ext uri="{9D8B030D-6E8A-4147-A177-3AD203B41FA5}">
                      <a16:colId xmlns:a16="http://schemas.microsoft.com/office/drawing/2014/main" val="2032747033"/>
                    </a:ext>
                  </a:extLst>
                </a:gridCol>
                <a:gridCol w="1889198">
                  <a:extLst>
                    <a:ext uri="{9D8B030D-6E8A-4147-A177-3AD203B41FA5}">
                      <a16:colId xmlns:a16="http://schemas.microsoft.com/office/drawing/2014/main" val="2177650224"/>
                    </a:ext>
                  </a:extLst>
                </a:gridCol>
                <a:gridCol w="984034">
                  <a:extLst>
                    <a:ext uri="{9D8B030D-6E8A-4147-A177-3AD203B41FA5}">
                      <a16:colId xmlns:a16="http://schemas.microsoft.com/office/drawing/2014/main" val="1550029394"/>
                    </a:ext>
                  </a:extLst>
                </a:gridCol>
                <a:gridCol w="1429230">
                  <a:extLst>
                    <a:ext uri="{9D8B030D-6E8A-4147-A177-3AD203B41FA5}">
                      <a16:colId xmlns:a16="http://schemas.microsoft.com/office/drawing/2014/main" val="4230484992"/>
                    </a:ext>
                  </a:extLst>
                </a:gridCol>
                <a:gridCol w="1260182">
                  <a:extLst>
                    <a:ext uri="{9D8B030D-6E8A-4147-A177-3AD203B41FA5}">
                      <a16:colId xmlns:a16="http://schemas.microsoft.com/office/drawing/2014/main" val="2033273988"/>
                    </a:ext>
                  </a:extLst>
                </a:gridCol>
                <a:gridCol w="622407">
                  <a:extLst>
                    <a:ext uri="{9D8B030D-6E8A-4147-A177-3AD203B41FA5}">
                      <a16:colId xmlns:a16="http://schemas.microsoft.com/office/drawing/2014/main" val="4075046793"/>
                    </a:ext>
                  </a:extLst>
                </a:gridCol>
                <a:gridCol w="1736591">
                  <a:extLst>
                    <a:ext uri="{9D8B030D-6E8A-4147-A177-3AD203B41FA5}">
                      <a16:colId xmlns:a16="http://schemas.microsoft.com/office/drawing/2014/main" val="300390676"/>
                    </a:ext>
                  </a:extLst>
                </a:gridCol>
              </a:tblGrid>
              <a:tr h="4371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12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  <a:cs typeface="+mn-cs"/>
                        </a:rPr>
                        <a:t>ID</a:t>
                      </a:r>
                      <a:endParaRPr lang="ko-KR" altLang="en-US" sz="1600" b="1" kern="1200" spc="-12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2789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12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  <a:cs typeface="+mn-cs"/>
                        </a:rPr>
                        <a:t>멀티미디어 종류</a:t>
                      </a:r>
                      <a:endParaRPr lang="ko-KR" altLang="en-US" sz="1600" b="1" kern="1200" spc="-12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2789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12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  <a:cs typeface="+mn-cs"/>
                        </a:rPr>
                        <a:t>해상도</a:t>
                      </a:r>
                      <a:endParaRPr lang="ko-KR" altLang="en-US" sz="1600" b="1" kern="1200" spc="-12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2789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12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  <a:cs typeface="+mn-cs"/>
                        </a:rPr>
                        <a:t>확장자</a:t>
                      </a:r>
                      <a:endParaRPr lang="ko-KR" altLang="en-US" sz="1600" b="1" kern="1200" spc="-12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2789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12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  <a:cs typeface="+mn-cs"/>
                        </a:rPr>
                        <a:t>대수</a:t>
                      </a:r>
                      <a:endParaRPr lang="ko-KR" altLang="en-US" sz="1600" b="1" kern="1200" spc="-12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solidFill>
                      <a:srgbClr val="22789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12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  <a:cs typeface="+mn-cs"/>
                        </a:rPr>
                        <a:t>비고</a:t>
                      </a:r>
                      <a:endParaRPr lang="ko-KR" altLang="en-US" sz="1600" b="1" kern="1200" spc="-12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solidFill>
                      <a:srgbClr val="2278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404748"/>
                  </a:ext>
                </a:extLst>
              </a:tr>
              <a:tr h="522514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회의실 모니터 </a:t>
                      </a:r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(15” / 24”)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1920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ⅹ1080</a:t>
                      </a:r>
                      <a:endParaRPr lang="ko-KR" altLang="en-US" sz="1200" dirty="0" smtClean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1200" dirty="0" smtClean="0">
                        <a:latin typeface="+mn-ea"/>
                        <a:ea typeface="+mn-ea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JPG,</a:t>
                      </a:r>
                      <a:r>
                        <a:rPr lang="en-US" altLang="ko-KR" sz="1200" b="0" kern="1200" spc="-150" baseline="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JPEG, PNG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12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204 ~ 208</a:t>
                      </a:r>
                    </a:p>
                    <a:p>
                      <a:pPr marL="0" algn="ctr" defTabSz="914400" rtl="0" eaLnBrk="1" latinLnBrk="1" hangingPunct="1"/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305 ~311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384733"/>
                  </a:ext>
                </a:extLst>
              </a:tr>
              <a:tr h="512209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전시장 모니터 </a:t>
                      </a:r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(65”)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1920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ⅹ1080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JPG, JPEG, PNG, MP4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전시장 </a:t>
                      </a:r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3 , 4 HALL</a:t>
                      </a:r>
                    </a:p>
                    <a:p>
                      <a:pPr marL="0" algn="ctr" defTabSz="914400" rtl="0" eaLnBrk="1" latinLnBrk="1" hangingPunct="1"/>
                      <a:r>
                        <a:rPr lang="ko-KR" altLang="en-US" sz="1200" b="0" kern="1200" spc="-150" dirty="0" err="1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그랜드</a:t>
                      </a:r>
                      <a:r>
                        <a:rPr lang="ko-KR" altLang="en-US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kern="1200" spc="-150" dirty="0" err="1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볼룸</a:t>
                      </a:r>
                      <a:r>
                        <a:rPr lang="ko-KR" altLang="en-US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A , B , C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5000200"/>
                  </a:ext>
                </a:extLst>
              </a:tr>
              <a:tr h="484094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미디어 보드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9200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ⅹ300</a:t>
                      </a: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JPG, JPEG, PNG, MP4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각 이미지 사이즈 </a:t>
                      </a:r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(5</a:t>
                      </a:r>
                      <a:r>
                        <a:rPr lang="ko-KR" altLang="en-US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장</a:t>
                      </a:r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121704"/>
                  </a:ext>
                </a:extLst>
              </a:tr>
              <a:tr h="525135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LED </a:t>
                      </a:r>
                      <a:r>
                        <a:rPr lang="ko-KR" altLang="en-US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전광판 </a:t>
                      </a:r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kern="1200" spc="-150" dirty="0" err="1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그랜드</a:t>
                      </a:r>
                      <a:r>
                        <a:rPr lang="ko-KR" altLang="en-US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kern="1200" spc="-150" dirty="0" err="1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볼룸</a:t>
                      </a:r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3840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ⅹ600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JPG, JPEG, PNG,</a:t>
                      </a:r>
                      <a:r>
                        <a:rPr lang="en-US" altLang="ko-KR" sz="1200" b="0" kern="1200" spc="-150" baseline="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MP4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대여 홀 기록</a:t>
                      </a:r>
                      <a:endParaRPr lang="en-US" altLang="ko-KR" sz="1200" b="0" kern="1200" spc="-150" dirty="0" smtClean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577116"/>
                  </a:ext>
                </a:extLst>
              </a:tr>
              <a:tr h="525135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LED</a:t>
                      </a:r>
                      <a:r>
                        <a:rPr lang="en-US" altLang="ko-KR" sz="1200" b="0" kern="1200" spc="-150" baseline="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kern="1200" spc="-150" baseline="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전광판 </a:t>
                      </a:r>
                      <a:r>
                        <a:rPr lang="en-US" altLang="ko-KR" sz="1200" b="0" kern="1200" spc="-150" baseline="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FULL COLOR</a:t>
                      </a:r>
                      <a:r>
                        <a:rPr lang="ko-KR" altLang="en-US" sz="1200" b="0" kern="1200" spc="-150" baseline="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spc="-150" baseline="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kern="1200" spc="-150" baseline="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전시</a:t>
                      </a:r>
                      <a:r>
                        <a:rPr lang="en-US" altLang="ko-KR" sz="1200" b="0" kern="1200" spc="-150" baseline="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496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ⅹ64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JPG, JPEG, PNG</a:t>
                      </a:r>
                      <a:endParaRPr lang="ko-KR" altLang="en-US" sz="1200" b="0" kern="1200" spc="-150" dirty="0" smtClean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altLang="en-US" sz="1200" b="0" kern="1200" spc="-150" dirty="0" smtClean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전시 홀 기록</a:t>
                      </a:r>
                    </a:p>
                  </a:txBody>
                  <a:tcPr marL="80500" marR="80500" marT="40250" marB="4025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047665"/>
                  </a:ext>
                </a:extLst>
              </a:tr>
              <a:tr h="594114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KIOSK ( NORMAL</a:t>
                      </a:r>
                      <a:r>
                        <a:rPr lang="en-US" altLang="ko-KR" sz="1200" b="0" kern="1200" spc="-150" baseline="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1080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ⅹ1920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JPG, JPEG,</a:t>
                      </a:r>
                      <a:r>
                        <a:rPr lang="en-US" altLang="ko-KR" sz="1200" b="0" kern="1200" spc="-150" baseline="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PNG, MP4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전시장 </a:t>
                      </a:r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회의실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686498"/>
                  </a:ext>
                </a:extLst>
              </a:tr>
              <a:tr h="72998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E/L</a:t>
                      </a:r>
                      <a:r>
                        <a:rPr lang="ko-KR" altLang="en-US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모니터 </a:t>
                      </a:r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(15” / 32”)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1920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ⅹ1080</a:t>
                      </a:r>
                    </a:p>
                    <a:p>
                      <a:pPr algn="ctr" latinLnBrk="1"/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1080ⅹ1920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JPG,</a:t>
                      </a:r>
                      <a:r>
                        <a:rPr lang="en-US" altLang="ko-KR" sz="1200" b="0" kern="1200" spc="-150" baseline="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JPEG, PNG, MP4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9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전시장 </a:t>
                      </a:r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회의실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143225"/>
                  </a:ext>
                </a:extLst>
              </a:tr>
              <a:tr h="525135"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kern="1200" spc="-150" dirty="0" smtClean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HH</a:t>
                      </a:r>
                      <a:r>
                        <a:rPr lang="en-US" altLang="ko-KR" sz="1200" b="0" kern="1200" spc="-150" baseline="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( 4*4 </a:t>
                      </a:r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0" kern="1200" spc="-150" dirty="0" smtClean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 spc="-150" dirty="0" smtClean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1920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ⅹ1080</a:t>
                      </a:r>
                      <a:endParaRPr lang="ko-KR" altLang="en-US" sz="1200" dirty="0" smtClean="0">
                        <a:latin typeface="+mn-ea"/>
                        <a:ea typeface="+mn-ea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JPG, JPEG, PNG, MP4</a:t>
                      </a:r>
                      <a:endParaRPr lang="ko-KR" altLang="en-US" sz="1200" b="0" kern="1200" spc="-150" dirty="0" smtClean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1200" b="0" kern="1200" spc="-150" dirty="0" smtClean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  <a:endParaRPr lang="ko-KR" altLang="en-US" sz="1200" b="0" kern="1200" spc="-150" dirty="0" smtClean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7918882"/>
                  </a:ext>
                </a:extLst>
              </a:tr>
            </a:tbl>
          </a:graphicData>
        </a:graphic>
      </p:graphicFrame>
      <p:sp>
        <p:nvSpPr>
          <p:cNvPr id="36" name="타원 35"/>
          <p:cNvSpPr/>
          <p:nvPr/>
        </p:nvSpPr>
        <p:spPr>
          <a:xfrm>
            <a:off x="1173515" y="2056522"/>
            <a:ext cx="465576" cy="466469"/>
          </a:xfrm>
          <a:prstGeom prst="ellipse">
            <a:avLst/>
          </a:prstGeom>
          <a:solidFill>
            <a:srgbClr val="E86262"/>
          </a:solidFill>
          <a:ln w="381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 sz="1600" b="1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164411" y="2574119"/>
            <a:ext cx="465576" cy="46646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 sz="1600" b="1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60" name="그림 5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672968" y="2592168"/>
            <a:ext cx="944452" cy="489130"/>
          </a:xfrm>
          <a:prstGeom prst="rect">
            <a:avLst/>
          </a:prstGeom>
          <a:ln w="9525">
            <a:noFill/>
            <a:prstDash val="sysDot"/>
          </a:ln>
        </p:spPr>
      </p:pic>
      <p:pic>
        <p:nvPicPr>
          <p:cNvPr id="61" name="그림 60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6" r="9107" b="72387"/>
          <a:stretch/>
        </p:blipFill>
        <p:spPr>
          <a:xfrm>
            <a:off x="3672968" y="3674720"/>
            <a:ext cx="950226" cy="324985"/>
          </a:xfrm>
          <a:prstGeom prst="rect">
            <a:avLst/>
          </a:prstGeom>
        </p:spPr>
      </p:pic>
      <p:grpSp>
        <p:nvGrpSpPr>
          <p:cNvPr id="43" name="그룹 42"/>
          <p:cNvGrpSpPr>
            <a:grpSpLocks/>
          </p:cNvGrpSpPr>
          <p:nvPr/>
        </p:nvGrpSpPr>
        <p:grpSpPr>
          <a:xfrm>
            <a:off x="3680652" y="5373999"/>
            <a:ext cx="914400" cy="394361"/>
            <a:chOff x="3408336" y="5214800"/>
            <a:chExt cx="1236091" cy="506994"/>
          </a:xfrm>
        </p:grpSpPr>
        <p:pic>
          <p:nvPicPr>
            <p:cNvPr id="59" name="그림 58"/>
            <p:cNvPicPr>
              <a:picLocks/>
            </p:cNvPicPr>
            <p:nvPr/>
          </p:nvPicPr>
          <p:blipFill rotWithShape="1">
            <a:blip r:embed="rId4"/>
            <a:srcRect l="12333" t="23067" r="12158" b="16091"/>
            <a:stretch/>
          </p:blipFill>
          <p:spPr>
            <a:xfrm>
              <a:off x="4009323" y="5214800"/>
              <a:ext cx="635104" cy="506994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08336" y="5223850"/>
              <a:ext cx="593295" cy="497941"/>
            </a:xfrm>
            <a:prstGeom prst="rect">
              <a:avLst/>
            </a:prstGeom>
          </p:spPr>
        </p:pic>
      </p:grpSp>
      <p:pic>
        <p:nvPicPr>
          <p:cNvPr id="67" name="그림 66"/>
          <p:cNvPicPr>
            <a:picLocks/>
          </p:cNvPicPr>
          <p:nvPr/>
        </p:nvPicPr>
        <p:blipFill rotWithShape="1">
          <a:blip r:embed="rId6"/>
          <a:srcRect l="2615" t="13678" r="3919" b="59122"/>
          <a:stretch/>
        </p:blipFill>
        <p:spPr>
          <a:xfrm>
            <a:off x="3672967" y="3127402"/>
            <a:ext cx="946531" cy="422880"/>
          </a:xfrm>
          <a:prstGeom prst="rect">
            <a:avLst/>
          </a:prstGeom>
        </p:spPr>
      </p:pic>
      <p:pic>
        <p:nvPicPr>
          <p:cNvPr id="70" name="그림 69"/>
          <p:cNvPicPr>
            <a:picLocks/>
          </p:cNvPicPr>
          <p:nvPr/>
        </p:nvPicPr>
        <p:blipFill rotWithShape="1">
          <a:blip r:embed="rId7"/>
          <a:srcRect l="15720" t="16850" r="13019" b="39435"/>
          <a:stretch/>
        </p:blipFill>
        <p:spPr>
          <a:xfrm>
            <a:off x="3665283" y="2046324"/>
            <a:ext cx="960461" cy="476654"/>
          </a:xfrm>
          <a:prstGeom prst="rect">
            <a:avLst/>
          </a:prstGeom>
        </p:spPr>
      </p:pic>
      <p:pic>
        <p:nvPicPr>
          <p:cNvPr id="77" name="그림 76"/>
          <p:cNvPicPr>
            <a:picLocks/>
          </p:cNvPicPr>
          <p:nvPr/>
        </p:nvPicPr>
        <p:blipFill rotWithShape="1">
          <a:blip r:embed="rId8"/>
          <a:srcRect l="62346"/>
          <a:stretch/>
        </p:blipFill>
        <p:spPr>
          <a:xfrm>
            <a:off x="3680651" y="5969716"/>
            <a:ext cx="906717" cy="470323"/>
          </a:xfrm>
          <a:prstGeom prst="rect">
            <a:avLst/>
          </a:prstGeom>
        </p:spPr>
      </p:pic>
      <p:pic>
        <p:nvPicPr>
          <p:cNvPr id="82" name="그림 81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672967" y="4186594"/>
            <a:ext cx="941781" cy="288000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863085" y="2333028"/>
            <a:ext cx="1783403" cy="76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46174320" descr="EMB000017902f56"/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301" y="4659140"/>
            <a:ext cx="193856" cy="50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0691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146174320" descr="EMB000017902f59"/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342" y="4670339"/>
            <a:ext cx="246529" cy="49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1123738" y="2074279"/>
            <a:ext cx="575799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A-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125633" y="2619358"/>
            <a:ext cx="561372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B-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1172149" y="3099067"/>
            <a:ext cx="465576" cy="466469"/>
          </a:xfrm>
          <a:prstGeom prst="ellipse">
            <a:avLst/>
          </a:prstGeom>
          <a:solidFill>
            <a:srgbClr val="FBE338"/>
          </a:solidFill>
          <a:ln w="381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 sz="1600" b="1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latin typeface="+mn-ea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1157999" y="3613952"/>
            <a:ext cx="465576" cy="466469"/>
          </a:xfrm>
          <a:prstGeom prst="ellipse">
            <a:avLst/>
          </a:prstGeom>
          <a:solidFill>
            <a:srgbClr val="97DDDD"/>
          </a:solidFill>
          <a:ln w="381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 sz="1600" b="1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1166503" y="4130688"/>
            <a:ext cx="465576" cy="464954"/>
          </a:xfrm>
          <a:prstGeom prst="ellipse">
            <a:avLst/>
          </a:prstGeom>
          <a:solidFill>
            <a:srgbClr val="97DDDD"/>
          </a:solidFill>
          <a:ln w="381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 sz="1600" b="1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1163865" y="4683876"/>
            <a:ext cx="465576" cy="466469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381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 sz="1600" b="1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1162382" y="5313103"/>
            <a:ext cx="465576" cy="466469"/>
          </a:xfrm>
          <a:prstGeom prst="ellipse">
            <a:avLst/>
          </a:prstGeom>
          <a:solidFill>
            <a:srgbClr val="385723"/>
          </a:solidFill>
          <a:ln w="381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 sz="1600" b="1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1159666" y="5954602"/>
            <a:ext cx="465576" cy="466469"/>
          </a:xfrm>
          <a:prstGeom prst="ellipse">
            <a:avLst/>
          </a:prstGeom>
          <a:solidFill>
            <a:srgbClr val="DE00E3"/>
          </a:solidFill>
          <a:ln w="381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 sz="1600" b="1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242586" y="3100372"/>
            <a:ext cx="343364" cy="446276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</a:t>
            </a:r>
            <a:endParaRPr lang="ko-KR" altLang="en-US" sz="23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236205" y="3630625"/>
            <a:ext cx="338554" cy="446276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</a:t>
            </a:r>
            <a:endParaRPr lang="ko-KR" altLang="en-US" sz="23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195928" y="4134583"/>
            <a:ext cx="397866" cy="446276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</a:t>
            </a:r>
            <a:endParaRPr lang="ko-KR" altLang="en-US" sz="23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213105" y="5306724"/>
            <a:ext cx="335348" cy="446276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300" b="1" dirty="0">
                <a:solidFill>
                  <a:schemeClr val="bg1"/>
                </a:solidFill>
                <a:latin typeface="+mn-ea"/>
              </a:rPr>
              <a:t>K</a:t>
            </a:r>
            <a:endParaRPr lang="ko-KR" altLang="en-US" sz="23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156429" y="5963591"/>
            <a:ext cx="468398" cy="446276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300" b="1" dirty="0" smtClean="0">
                <a:solidFill>
                  <a:schemeClr val="bg1"/>
                </a:solidFill>
                <a:latin typeface="+mn-ea"/>
              </a:rPr>
              <a:t>M</a:t>
            </a:r>
            <a:endParaRPr lang="ko-KR" altLang="en-US" sz="23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28341" y="1320440"/>
            <a:ext cx="40591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※ </a:t>
            </a:r>
            <a:r>
              <a:rPr lang="ko-KR" altLang="en-US" sz="10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같은 해상도 이미지는 중복 사용이 가능하니 한 장만 보내주세요</a:t>
            </a:r>
            <a:r>
              <a:rPr lang="en-US" altLang="ko-KR" sz="10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n-ea"/>
              </a:rPr>
              <a:t>.</a:t>
            </a:r>
            <a:endParaRPr lang="ko-KR" altLang="en-US" sz="10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91133" y="4722217"/>
            <a:ext cx="638986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H</a:t>
            </a:r>
            <a:r>
              <a:rPr lang="en-US" altLang="ko-KR" b="1" dirty="0" smtClean="0">
                <a:solidFill>
                  <a:schemeClr val="bg1"/>
                </a:solidFill>
                <a:latin typeface="+mn-ea"/>
              </a:rPr>
              <a:t>-2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677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21979C40-6626-4740-818A-2E8B40ED4B01}"/>
              </a:ext>
            </a:extLst>
          </p:cNvPr>
          <p:cNvSpPr txBox="1"/>
          <p:nvPr/>
        </p:nvSpPr>
        <p:spPr>
          <a:xfrm>
            <a:off x="644242" y="485458"/>
            <a:ext cx="850958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50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팝업존</a:t>
            </a:r>
            <a:r>
              <a:rPr lang="ko-KR" altLang="en-US" sz="25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현황 </a:t>
            </a:r>
            <a:r>
              <a:rPr lang="en-US" altLang="ko-KR" sz="25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– </a:t>
            </a:r>
            <a:r>
              <a:rPr lang="ko-KR" altLang="en-US" sz="250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팝업존</a:t>
            </a:r>
            <a:r>
              <a:rPr lang="ko-KR" altLang="en-US" sz="25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50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및</a:t>
            </a:r>
            <a:r>
              <a:rPr lang="ko-KR" altLang="en-US" sz="25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콘텐츠 명세</a:t>
            </a:r>
            <a:endParaRPr kumimoji="0" lang="ko-KR" altLang="en-US" sz="2500" i="0" u="none" strike="noStrike" kern="1200" cap="none" spc="-150" normalizeH="0" baseline="0" noProof="0" dirty="0">
              <a:ln>
                <a:solidFill>
                  <a:schemeClr val="tx1">
                    <a:alpha val="0"/>
                  </a:scheme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5BAD7D6-72E6-4F8B-8F3A-1FC2892F37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325914"/>
              </p:ext>
            </p:extLst>
          </p:nvPr>
        </p:nvGraphicFramePr>
        <p:xfrm>
          <a:off x="1029660" y="1614450"/>
          <a:ext cx="8644537" cy="2676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895">
                  <a:extLst>
                    <a:ext uri="{9D8B030D-6E8A-4147-A177-3AD203B41FA5}">
                      <a16:colId xmlns:a16="http://schemas.microsoft.com/office/drawing/2014/main" val="2032747033"/>
                    </a:ext>
                  </a:extLst>
                </a:gridCol>
                <a:gridCol w="1889198">
                  <a:extLst>
                    <a:ext uri="{9D8B030D-6E8A-4147-A177-3AD203B41FA5}">
                      <a16:colId xmlns:a16="http://schemas.microsoft.com/office/drawing/2014/main" val="2177650224"/>
                    </a:ext>
                  </a:extLst>
                </a:gridCol>
                <a:gridCol w="984034">
                  <a:extLst>
                    <a:ext uri="{9D8B030D-6E8A-4147-A177-3AD203B41FA5}">
                      <a16:colId xmlns:a16="http://schemas.microsoft.com/office/drawing/2014/main" val="1550029394"/>
                    </a:ext>
                  </a:extLst>
                </a:gridCol>
                <a:gridCol w="1429230">
                  <a:extLst>
                    <a:ext uri="{9D8B030D-6E8A-4147-A177-3AD203B41FA5}">
                      <a16:colId xmlns:a16="http://schemas.microsoft.com/office/drawing/2014/main" val="4230484992"/>
                    </a:ext>
                  </a:extLst>
                </a:gridCol>
                <a:gridCol w="1260182">
                  <a:extLst>
                    <a:ext uri="{9D8B030D-6E8A-4147-A177-3AD203B41FA5}">
                      <a16:colId xmlns:a16="http://schemas.microsoft.com/office/drawing/2014/main" val="2033273988"/>
                    </a:ext>
                  </a:extLst>
                </a:gridCol>
                <a:gridCol w="622407">
                  <a:extLst>
                    <a:ext uri="{9D8B030D-6E8A-4147-A177-3AD203B41FA5}">
                      <a16:colId xmlns:a16="http://schemas.microsoft.com/office/drawing/2014/main" val="4075046793"/>
                    </a:ext>
                  </a:extLst>
                </a:gridCol>
                <a:gridCol w="1736591">
                  <a:extLst>
                    <a:ext uri="{9D8B030D-6E8A-4147-A177-3AD203B41FA5}">
                      <a16:colId xmlns:a16="http://schemas.microsoft.com/office/drawing/2014/main" val="300390676"/>
                    </a:ext>
                  </a:extLst>
                </a:gridCol>
              </a:tblGrid>
              <a:tr h="499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kern="1200" spc="-12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  <a:cs typeface="+mn-cs"/>
                        </a:rPr>
                        <a:t>ID</a:t>
                      </a:r>
                      <a:endParaRPr lang="ko-KR" altLang="en-US" sz="1600" b="1" kern="1200" spc="-12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2789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12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  <a:cs typeface="+mn-cs"/>
                        </a:rPr>
                        <a:t>멀티미디어 종류</a:t>
                      </a:r>
                      <a:endParaRPr lang="ko-KR" altLang="en-US" sz="1600" b="1" kern="1200" spc="-12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2789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12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  <a:cs typeface="+mn-cs"/>
                        </a:rPr>
                        <a:t>해상도</a:t>
                      </a:r>
                      <a:endParaRPr lang="ko-KR" altLang="en-US" sz="1600" b="1" kern="1200" spc="-12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22789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120" dirty="0" err="1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  <a:cs typeface="+mn-cs"/>
                        </a:rPr>
                        <a:t>확장자</a:t>
                      </a:r>
                      <a:endParaRPr lang="ko-KR" altLang="en-US" sz="1600" b="1" kern="1200" spc="-12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22789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12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  <a:cs typeface="+mn-cs"/>
                        </a:rPr>
                        <a:t>대수</a:t>
                      </a:r>
                      <a:endParaRPr lang="ko-KR" altLang="en-US" sz="1600" b="1" kern="1200" spc="-12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solidFill>
                      <a:srgbClr val="22789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120" dirty="0" smtClean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  <a:cs typeface="+mn-cs"/>
                        </a:rPr>
                        <a:t>비고</a:t>
                      </a:r>
                      <a:endParaRPr lang="ko-KR" altLang="en-US" sz="1600" b="1" kern="1200" spc="-12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solidFill>
                      <a:srgbClr val="2278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404748"/>
                  </a:ext>
                </a:extLst>
              </a:tr>
              <a:tr h="557444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kern="1200" spc="-150" dirty="0" err="1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인천마패</a:t>
                      </a:r>
                      <a:r>
                        <a:rPr lang="ko-KR" altLang="en-US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kern="1200" spc="-150" dirty="0" err="1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팝업존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1080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 x 490</a:t>
                      </a:r>
                      <a:endParaRPr lang="ko-KR" altLang="en-US" sz="1200" dirty="0" smtClean="0">
                        <a:latin typeface="+mn-ea"/>
                        <a:ea typeface="+mn-ea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JPG,</a:t>
                      </a:r>
                      <a:r>
                        <a:rPr lang="en-US" altLang="ko-KR" sz="1200" b="0" kern="1200" spc="-150" baseline="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JPEG, PNG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384733"/>
                  </a:ext>
                </a:extLst>
              </a:tr>
              <a:tr h="530281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kern="1200" spc="-150" dirty="0" err="1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송도컨벤시아</a:t>
                      </a:r>
                      <a:r>
                        <a:rPr lang="ko-KR" altLang="en-US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kern="1200" spc="-150" dirty="0" err="1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메인배너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637 x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 544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JPG, JPEG, PNG 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5000200"/>
                  </a:ext>
                </a:extLst>
              </a:tr>
              <a:tr h="535515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kern="1200" spc="-150" dirty="0" err="1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송도컨벤시아</a:t>
                      </a:r>
                      <a:r>
                        <a:rPr lang="ko-KR" altLang="en-US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NEWS</a:t>
                      </a:r>
                      <a:r>
                        <a:rPr lang="en-US" altLang="ko-KR" sz="1200" b="0" kern="1200" spc="-150" baseline="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kern="1200" spc="-150" baseline="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배너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637 x 420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JPG, JPEG, PNG </a:t>
                      </a:r>
                      <a:endParaRPr lang="ko-KR" altLang="en-US" sz="1200" b="0" kern="1200" spc="-150" dirty="0" smtClean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282611"/>
                  </a:ext>
                </a:extLst>
              </a:tr>
              <a:tr h="55347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200" b="0" kern="1200" spc="-150" dirty="0" err="1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인천뷰로</a:t>
                      </a:r>
                      <a:r>
                        <a:rPr lang="ko-KR" altLang="en-US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kern="1200" spc="-150" dirty="0" err="1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메인베너</a:t>
                      </a:r>
                      <a:r>
                        <a:rPr lang="ko-KR" altLang="en-US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 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1790ⅹ737</a:t>
                      </a: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JPG, JPEG, PNG 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200" b="0" kern="1200" spc="-150" dirty="0" smtClean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  <a:endParaRPr lang="ko-KR" altLang="en-US" sz="1200" b="0" kern="1200" spc="-15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0500" marR="80500" marT="40250" marB="40250" anchor="ctr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121704"/>
                  </a:ext>
                </a:extLst>
              </a:tr>
            </a:tbl>
          </a:graphicData>
        </a:graphic>
      </p:graphicFrame>
      <p:sp>
        <p:nvSpPr>
          <p:cNvPr id="36" name="타원 35"/>
          <p:cNvSpPr/>
          <p:nvPr/>
        </p:nvSpPr>
        <p:spPr>
          <a:xfrm>
            <a:off x="1179954" y="2159889"/>
            <a:ext cx="465576" cy="466469"/>
          </a:xfrm>
          <a:prstGeom prst="ellipse">
            <a:avLst/>
          </a:prstGeom>
          <a:solidFill>
            <a:srgbClr val="98F6B7"/>
          </a:solidFill>
          <a:ln w="381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 sz="1600" b="1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169174" y="2707469"/>
            <a:ext cx="465576" cy="466469"/>
          </a:xfrm>
          <a:prstGeom prst="ellipse">
            <a:avLst/>
          </a:prstGeom>
          <a:solidFill>
            <a:srgbClr val="FFCC99"/>
          </a:solidFill>
          <a:ln w="381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 sz="1600" b="1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863085" y="2333028"/>
            <a:ext cx="1783403" cy="76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0691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1162624" y="3775342"/>
            <a:ext cx="465576" cy="466469"/>
          </a:xfrm>
          <a:prstGeom prst="ellipse">
            <a:avLst/>
          </a:prstGeom>
          <a:solidFill>
            <a:srgbClr val="9BE9F3"/>
          </a:solidFill>
          <a:ln w="381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 sz="1600" b="1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FFC000"/>
              </a:solidFill>
              <a:latin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210618" y="2174397"/>
            <a:ext cx="518091" cy="446276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 </a:t>
            </a:r>
            <a:endParaRPr lang="ko-KR" altLang="en-US" sz="23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227684" y="2726592"/>
            <a:ext cx="365806" cy="446276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</a:t>
            </a:r>
            <a:endParaRPr lang="ko-KR" altLang="en-US" sz="23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208941" y="3776339"/>
            <a:ext cx="377026" cy="446276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</a:t>
            </a:r>
            <a:endParaRPr lang="ko-KR" altLang="en-US" sz="23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999" y="2743457"/>
            <a:ext cx="929983" cy="421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931" y="3230405"/>
            <a:ext cx="992982" cy="4738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694" y="2153126"/>
            <a:ext cx="988219" cy="518676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1159649" y="3240869"/>
            <a:ext cx="465576" cy="466469"/>
          </a:xfrm>
          <a:prstGeom prst="ellipse">
            <a:avLst/>
          </a:prstGeom>
          <a:solidFill>
            <a:srgbClr val="FFD1D1"/>
          </a:solidFill>
          <a:ln w="381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 sz="1600" b="1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84821" y="3236179"/>
            <a:ext cx="413896" cy="446276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Q</a:t>
            </a:r>
            <a:endParaRPr lang="ko-KR" altLang="en-US" sz="23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1" y="3784618"/>
            <a:ext cx="952499" cy="44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53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21979C40-6626-4740-818A-2E8B40ED4B01}"/>
              </a:ext>
            </a:extLst>
          </p:cNvPr>
          <p:cNvSpPr txBox="1"/>
          <p:nvPr/>
        </p:nvSpPr>
        <p:spPr>
          <a:xfrm>
            <a:off x="933954" y="784223"/>
            <a:ext cx="77561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i="0" u="none" strike="noStrike" kern="1200" cap="none" spc="-150" normalizeH="0" baseline="0" noProof="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멀티미디어 </a:t>
            </a:r>
            <a:r>
              <a:rPr lang="ko-KR" altLang="en-US" sz="2500" spc="-150" noProof="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현황</a:t>
            </a:r>
            <a:r>
              <a:rPr lang="ko-KR" altLang="en-US" sz="25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5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(1</a:t>
            </a:r>
            <a:r>
              <a:rPr lang="ko-KR" altLang="en-US" sz="25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층</a:t>
            </a:r>
            <a:r>
              <a:rPr lang="en-US" altLang="ko-KR" sz="25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kumimoji="0" lang="ko-KR" altLang="en-US" sz="2500" i="0" u="none" strike="noStrike" kern="1200" cap="none" spc="-150" normalizeH="0" baseline="0" noProof="0" dirty="0">
              <a:ln>
                <a:solidFill>
                  <a:schemeClr val="tx1">
                    <a:alpha val="0"/>
                  </a:scheme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63382"/>
          <a:stretch/>
        </p:blipFill>
        <p:spPr>
          <a:xfrm>
            <a:off x="5515578" y="5224708"/>
            <a:ext cx="4571325" cy="134774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63382" b="1318"/>
          <a:stretch/>
        </p:blipFill>
        <p:spPr>
          <a:xfrm>
            <a:off x="487769" y="3793183"/>
            <a:ext cx="9756774" cy="277299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037" t="1498" r="50010" b="36753"/>
          <a:stretch/>
        </p:blipFill>
        <p:spPr>
          <a:xfrm>
            <a:off x="496087" y="1721792"/>
            <a:ext cx="4776281" cy="4850656"/>
          </a:xfrm>
          <a:prstGeom prst="rect">
            <a:avLst/>
          </a:prstGeom>
        </p:spPr>
      </p:pic>
      <p:sp>
        <p:nvSpPr>
          <p:cNvPr id="27" name="타원 26"/>
          <p:cNvSpPr/>
          <p:nvPr/>
        </p:nvSpPr>
        <p:spPr>
          <a:xfrm>
            <a:off x="1420441" y="5122159"/>
            <a:ext cx="180000" cy="180000"/>
          </a:xfrm>
          <a:prstGeom prst="ellipse">
            <a:avLst/>
          </a:prstGeom>
          <a:solidFill>
            <a:srgbClr val="F87E3A"/>
          </a:solidFill>
          <a:ln>
            <a:solidFill>
              <a:schemeClr val="lt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</a:rPr>
              <a:t>4</a:t>
            </a:r>
            <a:endParaRPr lang="ko-KR" altLang="en-US" b="1" dirty="0">
              <a:ln>
                <a:solidFill>
                  <a:schemeClr val="lt1">
                    <a:alpha val="0"/>
                  </a:schemeClr>
                </a:solidFill>
              </a:ln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420441" y="5844166"/>
            <a:ext cx="180000" cy="180000"/>
          </a:xfrm>
          <a:prstGeom prst="ellipse">
            <a:avLst/>
          </a:prstGeom>
          <a:solidFill>
            <a:srgbClr val="F87E3A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</a:rPr>
              <a:t>3</a:t>
            </a:r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420441" y="3835258"/>
            <a:ext cx="180000" cy="180000"/>
          </a:xfrm>
          <a:prstGeom prst="ellipse">
            <a:avLst/>
          </a:prstGeom>
          <a:solidFill>
            <a:srgbClr val="C55A11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5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420441" y="2516434"/>
            <a:ext cx="180000" cy="180000"/>
          </a:xfrm>
          <a:prstGeom prst="ellipse">
            <a:avLst/>
          </a:prstGeom>
          <a:solidFill>
            <a:srgbClr val="C55A11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6</a:t>
            </a:r>
            <a:endParaRPr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1420441" y="6399039"/>
            <a:ext cx="180000" cy="180000"/>
          </a:xfrm>
          <a:prstGeom prst="ellipse">
            <a:avLst/>
          </a:prstGeom>
          <a:solidFill>
            <a:srgbClr val="F87E3A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</a:rPr>
              <a:t>2</a:t>
            </a:r>
            <a:endParaRPr lang="ko-KR" altLang="en-US" b="1" dirty="0">
              <a:ln>
                <a:solidFill>
                  <a:schemeClr val="lt1">
                    <a:alpha val="0"/>
                  </a:schemeClr>
                </a:solidFill>
              </a:ln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1459009" y="2864369"/>
            <a:ext cx="180000" cy="180000"/>
          </a:xfrm>
          <a:prstGeom prst="ellipse">
            <a:avLst/>
          </a:prstGeom>
          <a:solidFill>
            <a:srgbClr val="97DDDD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1459009" y="4180371"/>
            <a:ext cx="180000" cy="180000"/>
          </a:xfrm>
          <a:prstGeom prst="ellipse">
            <a:avLst/>
          </a:prstGeom>
          <a:solidFill>
            <a:srgbClr val="97DDDD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1417555" y="5504453"/>
            <a:ext cx="180000" cy="180000"/>
          </a:xfrm>
          <a:prstGeom prst="ellipse">
            <a:avLst/>
          </a:prstGeom>
          <a:solidFill>
            <a:srgbClr val="97DDDD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8367491" y="1957492"/>
            <a:ext cx="180000" cy="180000"/>
          </a:xfrm>
          <a:prstGeom prst="ellipse">
            <a:avLst/>
          </a:prstGeom>
          <a:solidFill>
            <a:srgbClr val="C55A11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B</a:t>
            </a:r>
            <a:endParaRPr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518281" y="170331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1</a:t>
            </a:r>
            <a:r>
              <a:rPr lang="ko-KR" altLang="en-US" sz="10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단계 </a:t>
            </a:r>
            <a:r>
              <a:rPr lang="ko-KR" altLang="en-US" sz="10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전시장 모니터 </a:t>
            </a:r>
            <a:r>
              <a:rPr lang="en-US" altLang="ko-KR" sz="10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(65”)</a:t>
            </a:r>
            <a:endParaRPr lang="ko-KR" altLang="en-US" sz="10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595959"/>
              </a:solidFill>
              <a:latin typeface="+mn-ea"/>
            </a:endParaRPr>
          </a:p>
        </p:txBody>
      </p:sp>
      <p:grpSp>
        <p:nvGrpSpPr>
          <p:cNvPr id="69" name="그룹 68"/>
          <p:cNvGrpSpPr/>
          <p:nvPr/>
        </p:nvGrpSpPr>
        <p:grpSpPr>
          <a:xfrm>
            <a:off x="8367491" y="2174271"/>
            <a:ext cx="1722054" cy="246221"/>
            <a:chOff x="7488455" y="1501795"/>
            <a:chExt cx="1722054" cy="246221"/>
          </a:xfrm>
        </p:grpSpPr>
        <p:sp>
          <p:nvSpPr>
            <p:cNvPr id="70" name="타원 69"/>
            <p:cNvSpPr/>
            <p:nvPr/>
          </p:nvSpPr>
          <p:spPr>
            <a:xfrm>
              <a:off x="7488455" y="1534906"/>
              <a:ext cx="180000" cy="180000"/>
            </a:xfrm>
            <a:prstGeom prst="ellipse">
              <a:avLst/>
            </a:prstGeom>
            <a:solidFill>
              <a:srgbClr val="97DDDD"/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</a:t>
              </a:r>
              <a:endParaRPr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639245" y="1501795"/>
              <a:ext cx="15712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+mn-ea"/>
                </a:rPr>
                <a:t>LED </a:t>
              </a:r>
              <a:r>
                <a:rPr lang="ko-KR" altLang="en-US" sz="10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+mn-ea"/>
                </a:rPr>
                <a:t>전광판 </a:t>
              </a:r>
              <a:r>
                <a:rPr lang="en-US" altLang="ko-KR" sz="10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+mn-ea"/>
                </a:rPr>
                <a:t>(Full Color)</a:t>
              </a:r>
              <a:endParaRPr lang="ko-KR" altLang="en-US" sz="10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8367491" y="2419087"/>
            <a:ext cx="1324509" cy="246221"/>
            <a:chOff x="7488455" y="1531292"/>
            <a:chExt cx="1324509" cy="246221"/>
          </a:xfrm>
        </p:grpSpPr>
        <p:sp>
          <p:nvSpPr>
            <p:cNvPr id="73" name="타원 72"/>
            <p:cNvSpPr/>
            <p:nvPr/>
          </p:nvSpPr>
          <p:spPr>
            <a:xfrm>
              <a:off x="7488455" y="1564402"/>
              <a:ext cx="180000" cy="180000"/>
            </a:xfrm>
            <a:prstGeom prst="ellipse">
              <a:avLst/>
            </a:prstGeom>
            <a:solidFill>
              <a:srgbClr val="9896A4"/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n>
                    <a:solidFill>
                      <a:schemeClr val="lt1">
                        <a:alpha val="0"/>
                      </a:schemeClr>
                    </a:solidFill>
                  </a:ln>
                </a:rPr>
                <a:t>H</a:t>
              </a:r>
              <a:endParaRPr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639245" y="1531292"/>
              <a:ext cx="11737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+mn-ea"/>
                </a:rPr>
                <a:t>KIOSK</a:t>
              </a:r>
              <a:r>
                <a:rPr lang="ko-KR" altLang="en-US" sz="10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+mn-ea"/>
                </a:rPr>
                <a:t> </a:t>
              </a:r>
              <a:r>
                <a:rPr lang="en-US" altLang="ko-KR" sz="10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+mn-ea"/>
                </a:rPr>
                <a:t>(42”/75”)</a:t>
              </a:r>
              <a:endParaRPr lang="ko-KR" altLang="en-US" sz="10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endParaRPr>
            </a:p>
          </p:txBody>
        </p:sp>
      </p:grpSp>
      <p:sp>
        <p:nvSpPr>
          <p:cNvPr id="78" name="타원 77"/>
          <p:cNvSpPr/>
          <p:nvPr/>
        </p:nvSpPr>
        <p:spPr>
          <a:xfrm>
            <a:off x="1237555" y="4412842"/>
            <a:ext cx="180000" cy="180000"/>
          </a:xfrm>
          <a:prstGeom prst="ellipse">
            <a:avLst/>
          </a:prstGeom>
          <a:solidFill>
            <a:srgbClr val="0D0D0D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</a:rPr>
              <a:t>6</a:t>
            </a:r>
            <a:endParaRPr lang="ko-KR" altLang="en-US" b="1" dirty="0">
              <a:ln>
                <a:solidFill>
                  <a:schemeClr val="lt1">
                    <a:alpha val="0"/>
                  </a:schemeClr>
                </a:solidFill>
              </a:ln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1237555" y="3093392"/>
            <a:ext cx="180000" cy="180000"/>
          </a:xfrm>
          <a:prstGeom prst="ellipse">
            <a:avLst/>
          </a:prstGeom>
          <a:solidFill>
            <a:srgbClr val="0D0D0D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</a:rPr>
              <a:t>7</a:t>
            </a:r>
            <a:endParaRPr lang="ko-KR" altLang="en-US" b="1" dirty="0">
              <a:ln>
                <a:solidFill>
                  <a:schemeClr val="lt1">
                    <a:alpha val="0"/>
                  </a:schemeClr>
                </a:solidFill>
              </a:ln>
            </a:endParaRPr>
          </a:p>
        </p:txBody>
      </p:sp>
      <p:grpSp>
        <p:nvGrpSpPr>
          <p:cNvPr id="91" name="그룹 90"/>
          <p:cNvGrpSpPr/>
          <p:nvPr/>
        </p:nvGrpSpPr>
        <p:grpSpPr>
          <a:xfrm>
            <a:off x="8367491" y="2634406"/>
            <a:ext cx="1499236" cy="246221"/>
            <a:chOff x="7488455" y="1531292"/>
            <a:chExt cx="1499236" cy="246221"/>
          </a:xfrm>
        </p:grpSpPr>
        <p:sp>
          <p:nvSpPr>
            <p:cNvPr id="92" name="타원 91"/>
            <p:cNvSpPr/>
            <p:nvPr/>
          </p:nvSpPr>
          <p:spPr>
            <a:xfrm>
              <a:off x="7488455" y="1564402"/>
              <a:ext cx="180000" cy="180000"/>
            </a:xfrm>
            <a:prstGeom prst="ellipse">
              <a:avLst/>
            </a:prstGeom>
            <a:solidFill>
              <a:srgbClr val="74CA54"/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n>
                    <a:solidFill>
                      <a:schemeClr val="lt1">
                        <a:alpha val="0"/>
                      </a:schemeClr>
                    </a:solidFill>
                  </a:ln>
                </a:rPr>
                <a:t>J</a:t>
              </a:r>
              <a:endParaRPr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7639245" y="1531292"/>
              <a:ext cx="13484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+mn-ea"/>
                </a:rPr>
                <a:t>전시안내로봇</a:t>
              </a:r>
              <a:r>
                <a:rPr lang="en-US" altLang="ko-KR" sz="1000" b="1" dirty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+mn-ea"/>
                </a:rPr>
                <a:t> </a:t>
              </a:r>
              <a:r>
                <a:rPr lang="en-US" altLang="ko-KR" sz="10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+mn-ea"/>
                </a:rPr>
                <a:t>(</a:t>
              </a:r>
              <a:r>
                <a:rPr lang="ko-KR" altLang="en-US" sz="1000" b="1" dirty="0" err="1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+mn-ea"/>
                </a:rPr>
                <a:t>로미</a:t>
              </a:r>
              <a:r>
                <a:rPr lang="en-US" altLang="ko-KR" sz="10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+mn-ea"/>
                </a:rPr>
                <a:t>)</a:t>
              </a:r>
              <a:endParaRPr lang="ko-KR" altLang="en-US" sz="10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endParaRPr>
            </a:p>
          </p:txBody>
        </p:sp>
      </p:grpSp>
      <p:sp>
        <p:nvSpPr>
          <p:cNvPr id="94" name="타원 93"/>
          <p:cNvSpPr/>
          <p:nvPr/>
        </p:nvSpPr>
        <p:spPr>
          <a:xfrm>
            <a:off x="1208141" y="5884779"/>
            <a:ext cx="180000" cy="180000"/>
          </a:xfrm>
          <a:prstGeom prst="ellipse">
            <a:avLst/>
          </a:prstGeom>
          <a:solidFill>
            <a:srgbClr val="74CA54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</a:rPr>
              <a:t>2</a:t>
            </a:r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1208141" y="6404264"/>
            <a:ext cx="180000" cy="180000"/>
          </a:xfrm>
          <a:prstGeom prst="ellipse">
            <a:avLst/>
          </a:prstGeom>
          <a:solidFill>
            <a:srgbClr val="74CA54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</a:rPr>
              <a:t>1</a:t>
            </a:r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8367491" y="2849726"/>
            <a:ext cx="1566562" cy="246221"/>
            <a:chOff x="7488455" y="1531292"/>
            <a:chExt cx="1566562" cy="246221"/>
          </a:xfrm>
        </p:grpSpPr>
        <p:sp>
          <p:nvSpPr>
            <p:cNvPr id="111" name="타원 110"/>
            <p:cNvSpPr/>
            <p:nvPr/>
          </p:nvSpPr>
          <p:spPr>
            <a:xfrm>
              <a:off x="7488455" y="1564402"/>
              <a:ext cx="180000" cy="1800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K</a:t>
              </a:r>
              <a:endParaRPr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7639245" y="1531292"/>
              <a:ext cx="14157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+mn-ea"/>
                </a:rPr>
                <a:t>E/L</a:t>
              </a:r>
              <a:r>
                <a:rPr lang="ko-KR" altLang="en-US" sz="10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+mn-ea"/>
                </a:rPr>
                <a:t> 모니터 </a:t>
              </a:r>
              <a:r>
                <a:rPr lang="en-US" altLang="ko-KR" sz="10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+mn-ea"/>
                </a:rPr>
                <a:t>(15”/32”)</a:t>
              </a:r>
              <a:endParaRPr lang="ko-KR" altLang="en-US" sz="10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endParaRPr>
            </a:p>
          </p:txBody>
        </p:sp>
      </p:grpSp>
      <p:sp>
        <p:nvSpPr>
          <p:cNvPr id="113" name="타원 112"/>
          <p:cNvSpPr/>
          <p:nvPr/>
        </p:nvSpPr>
        <p:spPr>
          <a:xfrm>
            <a:off x="1167011" y="3321231"/>
            <a:ext cx="180000" cy="1800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3</a:t>
            </a:r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1355329" y="3393686"/>
            <a:ext cx="180000" cy="1800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7</a:t>
            </a:r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455057" y="3364962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내부용</a:t>
            </a:r>
            <a:endParaRPr lang="ko-KR" altLang="en-US" sz="9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595959"/>
              </a:solidFill>
              <a:latin typeface="+mn-ea"/>
            </a:endParaRPr>
          </a:p>
        </p:txBody>
      </p:sp>
      <p:sp>
        <p:nvSpPr>
          <p:cNvPr id="116" name="타원 115"/>
          <p:cNvSpPr/>
          <p:nvPr/>
        </p:nvSpPr>
        <p:spPr>
          <a:xfrm>
            <a:off x="1321181" y="2241604"/>
            <a:ext cx="180000" cy="1800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8</a:t>
            </a:r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1420909" y="2212880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내부용</a:t>
            </a:r>
            <a:endParaRPr lang="ko-KR" altLang="en-US" sz="9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595959"/>
              </a:solidFill>
              <a:latin typeface="+mn-ea"/>
            </a:endParaRPr>
          </a:p>
        </p:txBody>
      </p:sp>
      <p:sp>
        <p:nvSpPr>
          <p:cNvPr id="118" name="타원 117"/>
          <p:cNvSpPr/>
          <p:nvPr/>
        </p:nvSpPr>
        <p:spPr>
          <a:xfrm>
            <a:off x="4216781" y="2186754"/>
            <a:ext cx="180000" cy="1800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9</a:t>
            </a:r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4316509" y="2158030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내부용</a:t>
            </a:r>
            <a:endParaRPr lang="ko-KR" altLang="en-US" sz="9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595959"/>
              </a:solidFill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93750" y="2446618"/>
            <a:ext cx="11144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전시장 모니터 </a:t>
            </a:r>
            <a:r>
              <a:rPr lang="en-US" altLang="ko-KR" sz="8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(65”)</a:t>
            </a:r>
            <a:endParaRPr lang="ko-KR" altLang="en-US" sz="8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595959"/>
              </a:solidFill>
              <a:latin typeface="+mn-ea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830206" y="2444766"/>
            <a:ext cx="12987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LED </a:t>
            </a:r>
            <a:r>
              <a:rPr lang="ko-KR" altLang="en-US" sz="8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전광판 </a:t>
            </a:r>
            <a:r>
              <a:rPr lang="en-US" altLang="ko-KR" sz="8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(Full Color)</a:t>
            </a:r>
            <a:endParaRPr lang="ko-KR" altLang="en-US" sz="8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595959"/>
              </a:solidFill>
              <a:latin typeface="+mn-ea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393750" y="3386675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KIOSK (42”/75”)</a:t>
            </a:r>
            <a:endParaRPr lang="ko-KR" altLang="en-US" sz="8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595959"/>
              </a:solidFill>
              <a:latin typeface="+mn-ea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830206" y="3384823"/>
            <a:ext cx="13308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E/L </a:t>
            </a:r>
            <a:r>
              <a:rPr lang="ko-KR" altLang="en-US" sz="8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모니터 </a:t>
            </a:r>
            <a:r>
              <a:rPr lang="en-US" altLang="ko-KR" sz="8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(15”, </a:t>
            </a:r>
            <a:r>
              <a:rPr lang="ko-KR" altLang="en-US" sz="8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내부용</a:t>
            </a:r>
            <a:r>
              <a:rPr lang="en-US" altLang="ko-KR" sz="8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)</a:t>
            </a:r>
            <a:endParaRPr lang="ko-KR" altLang="en-US" sz="8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595959"/>
              </a:solidFill>
              <a:latin typeface="+mn-ea"/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825" y="1763074"/>
            <a:ext cx="1259585" cy="723033"/>
          </a:xfrm>
          <a:prstGeom prst="rect">
            <a:avLst/>
          </a:prstGeom>
          <a:ln w="9525">
            <a:noFill/>
            <a:prstDash val="sysDot"/>
          </a:ln>
        </p:spPr>
      </p:pic>
      <p:grpSp>
        <p:nvGrpSpPr>
          <p:cNvPr id="75" name="그룹 74"/>
          <p:cNvGrpSpPr/>
          <p:nvPr/>
        </p:nvGrpSpPr>
        <p:grpSpPr>
          <a:xfrm>
            <a:off x="5448824" y="2725618"/>
            <a:ext cx="1259586" cy="697251"/>
            <a:chOff x="3117744" y="3526750"/>
            <a:chExt cx="1449135" cy="1290041"/>
          </a:xfrm>
        </p:grpSpPr>
        <p:pic>
          <p:nvPicPr>
            <p:cNvPr id="76" name="그림 75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24" t="17762" r="35126" b="4180"/>
            <a:stretch/>
          </p:blipFill>
          <p:spPr>
            <a:xfrm>
              <a:off x="4019813" y="3526750"/>
              <a:ext cx="547066" cy="1290041"/>
            </a:xfrm>
            <a:prstGeom prst="rect">
              <a:avLst/>
            </a:prstGeom>
          </p:spPr>
        </p:pic>
        <p:pic>
          <p:nvPicPr>
            <p:cNvPr id="77" name="그림 76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60" t="25332" r="39149" b="14921"/>
            <a:stretch/>
          </p:blipFill>
          <p:spPr>
            <a:xfrm>
              <a:off x="3117744" y="3526750"/>
              <a:ext cx="681491" cy="1285944"/>
            </a:xfrm>
            <a:prstGeom prst="rect">
              <a:avLst/>
            </a:prstGeom>
          </p:spPr>
        </p:pic>
      </p:grpSp>
      <p:pic>
        <p:nvPicPr>
          <p:cNvPr id="56" name="그림 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4867" y="2696434"/>
            <a:ext cx="1263707" cy="72422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4719" y="1756372"/>
            <a:ext cx="1274346" cy="688064"/>
          </a:xfrm>
          <a:prstGeom prst="rect">
            <a:avLst/>
          </a:prstGeom>
        </p:spPr>
      </p:pic>
      <p:sp>
        <p:nvSpPr>
          <p:cNvPr id="65" name="타원 64"/>
          <p:cNvSpPr/>
          <p:nvPr/>
        </p:nvSpPr>
        <p:spPr>
          <a:xfrm>
            <a:off x="8357442" y="1731242"/>
            <a:ext cx="180000" cy="180000"/>
          </a:xfrm>
          <a:prstGeom prst="ellipse">
            <a:avLst/>
          </a:prstGeom>
          <a:solidFill>
            <a:srgbClr val="F87E3A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B</a:t>
            </a:r>
            <a:endParaRPr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518281" y="1939292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2</a:t>
            </a:r>
            <a:r>
              <a:rPr lang="ko-KR" altLang="en-US" sz="10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단계 </a:t>
            </a:r>
            <a:r>
              <a:rPr lang="ko-KR" altLang="en-US" sz="10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전시장 모니터 </a:t>
            </a:r>
            <a:r>
              <a:rPr lang="en-US" altLang="ko-KR" sz="10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(65”)</a:t>
            </a:r>
            <a:endParaRPr lang="ko-KR" altLang="en-US" sz="10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595959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4511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21979C40-6626-4740-818A-2E8B40ED4B01}"/>
              </a:ext>
            </a:extLst>
          </p:cNvPr>
          <p:cNvSpPr txBox="1"/>
          <p:nvPr/>
        </p:nvSpPr>
        <p:spPr>
          <a:xfrm>
            <a:off x="933954" y="784223"/>
            <a:ext cx="77561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i="0" u="none" strike="noStrike" kern="1200" cap="none" spc="-150" normalizeH="0" baseline="0" noProof="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멀티미디어 </a:t>
            </a:r>
            <a:r>
              <a:rPr lang="ko-KR" altLang="en-US" sz="2500" spc="-150" noProof="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현황</a:t>
            </a:r>
            <a:r>
              <a:rPr lang="ko-KR" altLang="en-US" sz="25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5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(1</a:t>
            </a:r>
            <a:r>
              <a:rPr lang="ko-KR" altLang="en-US" sz="25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층</a:t>
            </a:r>
            <a:r>
              <a:rPr lang="en-US" altLang="ko-KR" sz="25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kumimoji="0" lang="ko-KR" altLang="en-US" sz="2500" i="0" u="none" strike="noStrike" kern="1200" cap="none" spc="-150" normalizeH="0" baseline="0" noProof="0" dirty="0">
              <a:ln>
                <a:solidFill>
                  <a:schemeClr val="tx1">
                    <a:alpha val="0"/>
                  </a:scheme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037" t="1498" r="50010" b="36753"/>
          <a:stretch/>
        </p:blipFill>
        <p:spPr>
          <a:xfrm>
            <a:off x="496087" y="1721792"/>
            <a:ext cx="4776281" cy="485065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63382" b="1318"/>
          <a:stretch/>
        </p:blipFill>
        <p:spPr>
          <a:xfrm>
            <a:off x="487769" y="3865607"/>
            <a:ext cx="9756774" cy="2772991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1714741" y="5737860"/>
            <a:ext cx="180000" cy="180000"/>
          </a:xfrm>
          <a:prstGeom prst="ellipse">
            <a:avLst/>
          </a:prstGeom>
          <a:solidFill>
            <a:srgbClr val="F7C9C9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4631016" y="5673350"/>
            <a:ext cx="180000" cy="180000"/>
          </a:xfrm>
          <a:prstGeom prst="ellipse">
            <a:avLst/>
          </a:prstGeom>
          <a:solidFill>
            <a:srgbClr val="F7C9C9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510200" y="4372627"/>
            <a:ext cx="180000" cy="180000"/>
          </a:xfrm>
          <a:prstGeom prst="ellipse">
            <a:avLst/>
          </a:prstGeom>
          <a:solidFill>
            <a:srgbClr val="F87E3A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</a:rPr>
              <a:t>1</a:t>
            </a:r>
            <a:endParaRPr lang="ko-KR" altLang="en-US" b="1" dirty="0">
              <a:ln>
                <a:solidFill>
                  <a:schemeClr val="lt1">
                    <a:alpha val="0"/>
                  </a:schemeClr>
                </a:solidFill>
              </a:ln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962391" y="5697833"/>
            <a:ext cx="180000" cy="180000"/>
          </a:xfrm>
          <a:prstGeom prst="ellipse">
            <a:avLst/>
          </a:prstGeom>
          <a:solidFill>
            <a:srgbClr val="F7C9C9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200516" y="5661195"/>
            <a:ext cx="180000" cy="180000"/>
          </a:xfrm>
          <a:prstGeom prst="ellipse">
            <a:avLst/>
          </a:prstGeom>
          <a:solidFill>
            <a:srgbClr val="F7C9C9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443404" y="5625929"/>
            <a:ext cx="180000" cy="180000"/>
          </a:xfrm>
          <a:prstGeom prst="ellipse">
            <a:avLst/>
          </a:prstGeom>
          <a:solidFill>
            <a:srgbClr val="F7C9C9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680657" y="5590247"/>
            <a:ext cx="180000" cy="180000"/>
          </a:xfrm>
          <a:prstGeom prst="ellipse">
            <a:avLst/>
          </a:prstGeom>
          <a:solidFill>
            <a:srgbClr val="F7C9C9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2925359" y="5555467"/>
            <a:ext cx="180000" cy="180000"/>
          </a:xfrm>
          <a:prstGeom prst="ellipse">
            <a:avLst/>
          </a:prstGeom>
          <a:solidFill>
            <a:srgbClr val="F7C9C9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981576" y="5657338"/>
            <a:ext cx="180000" cy="180000"/>
          </a:xfrm>
          <a:prstGeom prst="ellipse">
            <a:avLst/>
          </a:prstGeom>
          <a:solidFill>
            <a:srgbClr val="F7C9C9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3762350" y="5334341"/>
            <a:ext cx="180000" cy="180000"/>
          </a:xfrm>
          <a:prstGeom prst="ellipse">
            <a:avLst/>
          </a:prstGeom>
          <a:solidFill>
            <a:srgbClr val="F7C9C9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b="1" spc="-25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3923418" y="5320052"/>
            <a:ext cx="180000" cy="180000"/>
          </a:xfrm>
          <a:prstGeom prst="ellipse">
            <a:avLst/>
          </a:prstGeom>
          <a:solidFill>
            <a:srgbClr val="F7C9C9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9</a:t>
            </a:r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4085289" y="5308478"/>
            <a:ext cx="180000" cy="180000"/>
          </a:xfrm>
          <a:prstGeom prst="ellipse">
            <a:avLst/>
          </a:prstGeom>
          <a:solidFill>
            <a:srgbClr val="F7C9C9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8</a:t>
            </a:r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4255406" y="5294533"/>
            <a:ext cx="180000" cy="180000"/>
          </a:xfrm>
          <a:prstGeom prst="ellipse">
            <a:avLst/>
          </a:prstGeom>
          <a:solidFill>
            <a:srgbClr val="F7C9C9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4415243" y="5290651"/>
            <a:ext cx="180000" cy="180000"/>
          </a:xfrm>
          <a:prstGeom prst="ellipse">
            <a:avLst/>
          </a:prstGeom>
          <a:solidFill>
            <a:srgbClr val="F7C9C9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4573296" y="5285888"/>
            <a:ext cx="180000" cy="180000"/>
          </a:xfrm>
          <a:prstGeom prst="ellipse">
            <a:avLst/>
          </a:prstGeom>
          <a:solidFill>
            <a:srgbClr val="F7C9C9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4740434" y="5277243"/>
            <a:ext cx="180000" cy="180000"/>
          </a:xfrm>
          <a:prstGeom prst="ellipse">
            <a:avLst/>
          </a:prstGeom>
          <a:solidFill>
            <a:srgbClr val="F7C9C9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4906587" y="5275752"/>
            <a:ext cx="180000" cy="180000"/>
          </a:xfrm>
          <a:prstGeom prst="ellipse">
            <a:avLst/>
          </a:prstGeom>
          <a:solidFill>
            <a:srgbClr val="F7C9C9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3442550" y="5567338"/>
            <a:ext cx="180000" cy="180000"/>
          </a:xfrm>
          <a:prstGeom prst="ellipse">
            <a:avLst/>
          </a:prstGeom>
          <a:solidFill>
            <a:srgbClr val="004D8B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</a:rPr>
              <a:t>2</a:t>
            </a:r>
            <a:endParaRPr lang="ko-KR" altLang="en-US" b="1" dirty="0">
              <a:ln>
                <a:solidFill>
                  <a:schemeClr val="lt1">
                    <a:alpha val="0"/>
                  </a:schemeClr>
                </a:solidFill>
              </a:ln>
            </a:endParaRPr>
          </a:p>
        </p:txBody>
      </p:sp>
      <p:sp>
        <p:nvSpPr>
          <p:cNvPr id="129" name="타원 128"/>
          <p:cNvSpPr/>
          <p:nvPr/>
        </p:nvSpPr>
        <p:spPr>
          <a:xfrm>
            <a:off x="2204892" y="5659601"/>
            <a:ext cx="180000" cy="180000"/>
          </a:xfrm>
          <a:prstGeom prst="ellipse">
            <a:avLst/>
          </a:prstGeom>
          <a:solidFill>
            <a:srgbClr val="F7C9C9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0" name="타원 129"/>
          <p:cNvSpPr/>
          <p:nvPr/>
        </p:nvSpPr>
        <p:spPr>
          <a:xfrm>
            <a:off x="2439670" y="5626650"/>
            <a:ext cx="180000" cy="180000"/>
          </a:xfrm>
          <a:prstGeom prst="ellipse">
            <a:avLst/>
          </a:prstGeom>
          <a:solidFill>
            <a:srgbClr val="F7C9C9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1" name="타원 130"/>
          <p:cNvSpPr/>
          <p:nvPr/>
        </p:nvSpPr>
        <p:spPr>
          <a:xfrm>
            <a:off x="2682687" y="5581342"/>
            <a:ext cx="180000" cy="180000"/>
          </a:xfrm>
          <a:prstGeom prst="ellipse">
            <a:avLst/>
          </a:prstGeom>
          <a:solidFill>
            <a:srgbClr val="F7C9C9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2" name="타원 131"/>
          <p:cNvSpPr/>
          <p:nvPr/>
        </p:nvSpPr>
        <p:spPr>
          <a:xfrm>
            <a:off x="2929822" y="5556628"/>
            <a:ext cx="180000" cy="180000"/>
          </a:xfrm>
          <a:prstGeom prst="ellipse">
            <a:avLst/>
          </a:prstGeom>
          <a:solidFill>
            <a:srgbClr val="F7C9C9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053235" y="4694501"/>
            <a:ext cx="180000" cy="180000"/>
          </a:xfrm>
          <a:prstGeom prst="ellipse">
            <a:avLst/>
          </a:prstGeom>
          <a:solidFill>
            <a:srgbClr val="004D8B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</a:rPr>
              <a:t>3</a:t>
            </a:r>
            <a:endParaRPr lang="ko-KR" altLang="en-US" b="1" dirty="0">
              <a:ln>
                <a:solidFill>
                  <a:schemeClr val="lt1">
                    <a:alpha val="0"/>
                  </a:schemeClr>
                </a:solidFill>
              </a:ln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9453223" y="4571439"/>
            <a:ext cx="180000" cy="180000"/>
          </a:xfrm>
          <a:prstGeom prst="ellipse">
            <a:avLst/>
          </a:prstGeom>
          <a:solidFill>
            <a:srgbClr val="004D8B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</a:rPr>
              <a:t>1</a:t>
            </a:r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9401633" y="5657338"/>
            <a:ext cx="180000" cy="180000"/>
          </a:xfrm>
          <a:prstGeom prst="ellipse">
            <a:avLst/>
          </a:prstGeom>
          <a:solidFill>
            <a:srgbClr val="FBE338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1512613" y="4009203"/>
            <a:ext cx="180000" cy="180000"/>
          </a:xfrm>
          <a:prstGeom prst="ellipse">
            <a:avLst/>
          </a:prstGeom>
          <a:solidFill>
            <a:srgbClr val="97DDDD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G</a:t>
            </a:r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8" name="타원 107"/>
          <p:cNvSpPr/>
          <p:nvPr/>
        </p:nvSpPr>
        <p:spPr>
          <a:xfrm>
            <a:off x="3177270" y="5671249"/>
            <a:ext cx="180000" cy="180000"/>
          </a:xfrm>
          <a:prstGeom prst="ellipse">
            <a:avLst/>
          </a:prstGeom>
          <a:solidFill>
            <a:srgbClr val="9896A4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</a:rPr>
              <a:t>3</a:t>
            </a:r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837084" y="4761098"/>
            <a:ext cx="180000" cy="180000"/>
          </a:xfrm>
          <a:prstGeom prst="ellipse">
            <a:avLst/>
          </a:prstGeom>
          <a:solidFill>
            <a:srgbClr val="9896A4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</a:rPr>
              <a:t>5</a:t>
            </a:r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1293643" y="5590247"/>
            <a:ext cx="180000" cy="180000"/>
          </a:xfrm>
          <a:prstGeom prst="ellipse">
            <a:avLst/>
          </a:prstGeom>
          <a:solidFill>
            <a:srgbClr val="9896A4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</a:rPr>
              <a:t>4</a:t>
            </a:r>
            <a:endParaRPr lang="ko-KR" altLang="en-US" b="1" dirty="0">
              <a:ln>
                <a:solidFill>
                  <a:schemeClr val="lt1">
                    <a:alpha val="0"/>
                  </a:schemeClr>
                </a:solidFill>
              </a:ln>
            </a:endParaRPr>
          </a:p>
        </p:txBody>
      </p:sp>
      <p:sp>
        <p:nvSpPr>
          <p:cNvPr id="137" name="타원 136"/>
          <p:cNvSpPr/>
          <p:nvPr/>
        </p:nvSpPr>
        <p:spPr>
          <a:xfrm>
            <a:off x="6942829" y="5217013"/>
            <a:ext cx="180000" cy="180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</a:rPr>
              <a:t>2</a:t>
            </a:r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</a:endParaRPr>
          </a:p>
        </p:txBody>
      </p:sp>
      <p:sp>
        <p:nvSpPr>
          <p:cNvPr id="138" name="타원 137"/>
          <p:cNvSpPr/>
          <p:nvPr/>
        </p:nvSpPr>
        <p:spPr>
          <a:xfrm>
            <a:off x="9591658" y="4947180"/>
            <a:ext cx="180000" cy="180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</a:rPr>
              <a:t>1</a:t>
            </a:r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10058793" y="4009203"/>
            <a:ext cx="180000" cy="180000"/>
          </a:xfrm>
          <a:prstGeom prst="ellipse">
            <a:avLst/>
          </a:prstGeom>
          <a:solidFill>
            <a:srgbClr val="B18F6A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FFFFFF"/>
                </a:solidFill>
              </a:rPr>
              <a:t>1</a:t>
            </a:r>
            <a:endParaRPr lang="ko-KR" altLang="en-US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8367491" y="1689603"/>
            <a:ext cx="180000" cy="180000"/>
          </a:xfrm>
          <a:prstGeom prst="ellipse">
            <a:avLst/>
          </a:prstGeom>
          <a:solidFill>
            <a:srgbClr val="F7C9C9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518281" y="1656493"/>
            <a:ext cx="19848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1</a:t>
            </a:r>
            <a:r>
              <a:rPr lang="ko-KR" altLang="en-US" sz="10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단계 </a:t>
            </a:r>
            <a:r>
              <a:rPr lang="ko-KR" altLang="en-US" sz="10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회의실 모니터 </a:t>
            </a:r>
            <a:r>
              <a:rPr lang="en-US" altLang="ko-KR" sz="10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(15”/24”)</a:t>
            </a:r>
            <a:endParaRPr lang="ko-KR" altLang="en-US" sz="10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595959"/>
              </a:solidFill>
              <a:latin typeface="+mn-ea"/>
            </a:endParaRPr>
          </a:p>
        </p:txBody>
      </p:sp>
      <p:grpSp>
        <p:nvGrpSpPr>
          <p:cNvPr id="69" name="그룹 68"/>
          <p:cNvGrpSpPr/>
          <p:nvPr/>
        </p:nvGrpSpPr>
        <p:grpSpPr>
          <a:xfrm>
            <a:off x="8367491" y="2142843"/>
            <a:ext cx="1714038" cy="246221"/>
            <a:chOff x="7488455" y="1531292"/>
            <a:chExt cx="1714038" cy="246221"/>
          </a:xfrm>
        </p:grpSpPr>
        <p:sp>
          <p:nvSpPr>
            <p:cNvPr id="70" name="타원 69"/>
            <p:cNvSpPr/>
            <p:nvPr/>
          </p:nvSpPr>
          <p:spPr>
            <a:xfrm>
              <a:off x="7488455" y="1564402"/>
              <a:ext cx="180000" cy="180000"/>
            </a:xfrm>
            <a:prstGeom prst="ellipse">
              <a:avLst/>
            </a:prstGeom>
            <a:solidFill>
              <a:srgbClr val="004D8B"/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n>
                    <a:solidFill>
                      <a:schemeClr val="lt1">
                        <a:alpha val="0"/>
                      </a:schemeClr>
                    </a:solidFill>
                  </a:ln>
                </a:rPr>
                <a:t>D</a:t>
              </a:r>
              <a:endParaRPr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639245" y="1531292"/>
              <a:ext cx="15632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+mn-ea"/>
                </a:rPr>
                <a:t>멀티비전 </a:t>
              </a:r>
              <a:r>
                <a:rPr lang="en-US" altLang="ko-KR" sz="10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+mn-ea"/>
                </a:rPr>
                <a:t>(4*4/5*5/6*6)</a:t>
              </a:r>
              <a:endParaRPr lang="ko-KR" altLang="en-US" sz="10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endParaRP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8367491" y="2361437"/>
            <a:ext cx="1021541" cy="246221"/>
            <a:chOff x="7488455" y="1531292"/>
            <a:chExt cx="1021541" cy="246221"/>
          </a:xfrm>
        </p:grpSpPr>
        <p:sp>
          <p:nvSpPr>
            <p:cNvPr id="74" name="타원 73"/>
            <p:cNvSpPr/>
            <p:nvPr/>
          </p:nvSpPr>
          <p:spPr>
            <a:xfrm>
              <a:off x="7488455" y="1564402"/>
              <a:ext cx="180000" cy="180000"/>
            </a:xfrm>
            <a:prstGeom prst="ellipse">
              <a:avLst/>
            </a:prstGeom>
            <a:solidFill>
              <a:srgbClr val="FBE338"/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</a:t>
              </a:r>
              <a:endParaRPr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639245" y="1531292"/>
              <a:ext cx="8707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+mn-ea"/>
                </a:rPr>
                <a:t>미디어 보드</a:t>
              </a:r>
              <a:endParaRPr lang="ko-KR" altLang="en-US" sz="10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8367491" y="2580031"/>
            <a:ext cx="1722054" cy="246221"/>
            <a:chOff x="7488455" y="1531292"/>
            <a:chExt cx="1722054" cy="246221"/>
          </a:xfrm>
        </p:grpSpPr>
        <p:sp>
          <p:nvSpPr>
            <p:cNvPr id="77" name="타원 76"/>
            <p:cNvSpPr/>
            <p:nvPr/>
          </p:nvSpPr>
          <p:spPr>
            <a:xfrm>
              <a:off x="7488455" y="1564402"/>
              <a:ext cx="180000" cy="180000"/>
            </a:xfrm>
            <a:prstGeom prst="ellipse">
              <a:avLst/>
            </a:prstGeom>
            <a:solidFill>
              <a:srgbClr val="97DDDD"/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</a:t>
              </a:r>
              <a:endParaRPr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7639245" y="1531292"/>
              <a:ext cx="15712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+mn-ea"/>
                </a:rPr>
                <a:t>LED </a:t>
              </a:r>
              <a:r>
                <a:rPr lang="ko-KR" altLang="en-US" sz="10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+mn-ea"/>
                </a:rPr>
                <a:t>전광판 </a:t>
              </a:r>
              <a:r>
                <a:rPr lang="en-US" altLang="ko-KR" sz="10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+mn-ea"/>
                </a:rPr>
                <a:t>(Full Color)</a:t>
              </a:r>
              <a:endParaRPr lang="ko-KR" altLang="en-US" sz="10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endParaRP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8367491" y="2798625"/>
            <a:ext cx="1699612" cy="463504"/>
            <a:chOff x="7488455" y="1531292"/>
            <a:chExt cx="1699612" cy="463504"/>
          </a:xfrm>
        </p:grpSpPr>
        <p:sp>
          <p:nvSpPr>
            <p:cNvPr id="80" name="타원 79"/>
            <p:cNvSpPr/>
            <p:nvPr/>
          </p:nvSpPr>
          <p:spPr>
            <a:xfrm>
              <a:off x="7488455" y="1564402"/>
              <a:ext cx="180000" cy="180000"/>
            </a:xfrm>
            <a:prstGeom prst="ellipse">
              <a:avLst/>
            </a:prstGeom>
            <a:solidFill>
              <a:srgbClr val="9896A4"/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n>
                    <a:solidFill>
                      <a:schemeClr val="lt1">
                        <a:alpha val="0"/>
                      </a:schemeClr>
                    </a:solidFill>
                  </a:ln>
                </a:rPr>
                <a:t>H</a:t>
              </a:r>
              <a:endParaRPr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7639245" y="1531292"/>
              <a:ext cx="154882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+mn-ea"/>
                </a:rPr>
                <a:t>1</a:t>
              </a:r>
              <a:r>
                <a:rPr lang="ko-KR" altLang="en-US" sz="1000" b="1" dirty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+mn-ea"/>
                </a:rPr>
                <a:t>단계 </a:t>
              </a:r>
              <a:r>
                <a:rPr lang="en-US" altLang="ko-KR" sz="10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+mn-ea"/>
                </a:rPr>
                <a:t>KIOSK</a:t>
              </a:r>
              <a:r>
                <a:rPr lang="ko-KR" altLang="en-US" sz="10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+mn-ea"/>
                </a:rPr>
                <a:t> </a:t>
              </a:r>
              <a:r>
                <a:rPr lang="en-US" altLang="ko-KR" sz="10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+mn-ea"/>
                </a:rPr>
                <a:t>(42”/75”)</a:t>
              </a:r>
              <a:endParaRPr lang="ko-KR" altLang="en-US" sz="10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7639245" y="1748575"/>
              <a:ext cx="154882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+mn-ea"/>
                </a:rPr>
                <a:t>2</a:t>
              </a:r>
              <a:r>
                <a:rPr lang="ko-KR" altLang="en-US" sz="10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+mn-ea"/>
                </a:rPr>
                <a:t>단계 </a:t>
              </a:r>
              <a:r>
                <a:rPr lang="en-US" altLang="ko-KR" sz="10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+mn-ea"/>
                </a:rPr>
                <a:t>KIOSK</a:t>
              </a:r>
              <a:r>
                <a:rPr lang="ko-KR" altLang="en-US" sz="10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+mn-ea"/>
                </a:rPr>
                <a:t> </a:t>
              </a:r>
              <a:r>
                <a:rPr lang="en-US" altLang="ko-KR" sz="10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+mn-ea"/>
                </a:rPr>
                <a:t>(42”/75”)</a:t>
              </a:r>
              <a:endParaRPr lang="ko-KR" altLang="en-US" sz="10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endParaRPr>
            </a:p>
          </p:txBody>
        </p:sp>
        <p:sp>
          <p:nvSpPr>
            <p:cNvPr id="167" name="타원 166"/>
            <p:cNvSpPr/>
            <p:nvPr/>
          </p:nvSpPr>
          <p:spPr>
            <a:xfrm>
              <a:off x="7488455" y="1781686"/>
              <a:ext cx="180000" cy="180000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n>
                    <a:solidFill>
                      <a:schemeClr val="lt1">
                        <a:alpha val="0"/>
                      </a:schemeClr>
                    </a:solidFill>
                  </a:ln>
                </a:rPr>
                <a:t>H</a:t>
              </a:r>
              <a:endParaRPr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8358438" y="3225449"/>
            <a:ext cx="1800601" cy="246221"/>
            <a:chOff x="7488455" y="1531292"/>
            <a:chExt cx="1800601" cy="246221"/>
          </a:xfrm>
        </p:grpSpPr>
        <p:sp>
          <p:nvSpPr>
            <p:cNvPr id="83" name="타원 82"/>
            <p:cNvSpPr/>
            <p:nvPr/>
          </p:nvSpPr>
          <p:spPr>
            <a:xfrm>
              <a:off x="7488455" y="1564402"/>
              <a:ext cx="180000" cy="180000"/>
            </a:xfrm>
            <a:prstGeom prst="ellipse">
              <a:avLst/>
            </a:prstGeom>
            <a:solidFill>
              <a:srgbClr val="B18F6A"/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FFFFFF"/>
                  </a:solidFill>
                </a:rPr>
                <a:t>I</a:t>
              </a:r>
              <a:endParaRPr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FFFFFF"/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639245" y="1531292"/>
              <a:ext cx="16498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err="1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+mn-ea"/>
                </a:rPr>
                <a:t>회전형</a:t>
              </a:r>
              <a:r>
                <a:rPr lang="ko-KR" altLang="en-US" sz="10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+mn-ea"/>
                </a:rPr>
                <a:t> 멀티미디어 </a:t>
              </a:r>
              <a:r>
                <a:rPr lang="en-US" altLang="ko-KR" sz="10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+mn-ea"/>
                </a:rPr>
                <a:t>(</a:t>
              </a:r>
              <a:r>
                <a:rPr lang="ko-KR" altLang="en-US" sz="10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+mn-ea"/>
                </a:rPr>
                <a:t>실외</a:t>
              </a:r>
              <a:r>
                <a:rPr lang="en-US" altLang="ko-KR" sz="10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+mn-ea"/>
                </a:rPr>
                <a:t>)</a:t>
              </a:r>
              <a:endParaRPr lang="ko-KR" altLang="en-US" sz="10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endParaRPr>
            </a:p>
          </p:txBody>
        </p:sp>
      </p:grpSp>
      <p:sp>
        <p:nvSpPr>
          <p:cNvPr id="105" name="타원 104"/>
          <p:cNvSpPr/>
          <p:nvPr/>
        </p:nvSpPr>
        <p:spPr>
          <a:xfrm>
            <a:off x="9318488" y="4911483"/>
            <a:ext cx="180000" cy="1800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6" name="타원 105"/>
          <p:cNvSpPr/>
          <p:nvPr/>
        </p:nvSpPr>
        <p:spPr>
          <a:xfrm>
            <a:off x="6767545" y="5298750"/>
            <a:ext cx="180000" cy="1800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107" name="그룹 106"/>
          <p:cNvGrpSpPr/>
          <p:nvPr/>
        </p:nvGrpSpPr>
        <p:grpSpPr>
          <a:xfrm>
            <a:off x="8357967" y="3444040"/>
            <a:ext cx="1567033" cy="2567011"/>
            <a:chOff x="7487984" y="1531292"/>
            <a:chExt cx="1567033" cy="2567011"/>
          </a:xfrm>
        </p:grpSpPr>
        <p:sp>
          <p:nvSpPr>
            <p:cNvPr id="110" name="타원 109"/>
            <p:cNvSpPr/>
            <p:nvPr/>
          </p:nvSpPr>
          <p:spPr>
            <a:xfrm>
              <a:off x="7488455" y="1564402"/>
              <a:ext cx="180000" cy="1800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K</a:t>
              </a:r>
              <a:endParaRPr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7639245" y="1531292"/>
              <a:ext cx="14157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+mn-ea"/>
                </a:rPr>
                <a:t>E/L</a:t>
              </a:r>
              <a:r>
                <a:rPr lang="ko-KR" altLang="en-US" sz="10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+mn-ea"/>
                </a:rPr>
                <a:t> 모니터 </a:t>
              </a:r>
              <a:r>
                <a:rPr lang="en-US" altLang="ko-KR" sz="10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+mn-ea"/>
                </a:rPr>
                <a:t>(15”/32”)</a:t>
              </a:r>
              <a:endParaRPr lang="ko-KR" altLang="en-US" sz="10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7620666" y="1765267"/>
              <a:ext cx="7425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+mn-ea"/>
                </a:rPr>
                <a:t>미디어 월</a:t>
              </a:r>
              <a:endParaRPr lang="ko-KR" altLang="en-US" sz="10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endParaRPr>
            </a:p>
          </p:txBody>
        </p:sp>
        <p:sp>
          <p:nvSpPr>
            <p:cNvPr id="86" name="타원 85"/>
            <p:cNvSpPr/>
            <p:nvPr/>
          </p:nvSpPr>
          <p:spPr>
            <a:xfrm>
              <a:off x="7487984" y="1780271"/>
              <a:ext cx="180000" cy="180000"/>
            </a:xfrm>
            <a:prstGeom prst="ellipse">
              <a:avLst/>
            </a:prstGeom>
            <a:solidFill>
              <a:srgbClr val="DE00E3"/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M</a:t>
              </a:r>
              <a:endParaRPr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87" name="타원 86"/>
            <p:cNvSpPr/>
            <p:nvPr/>
          </p:nvSpPr>
          <p:spPr>
            <a:xfrm>
              <a:off x="8755940" y="3918303"/>
              <a:ext cx="180000" cy="180000"/>
            </a:xfrm>
            <a:prstGeom prst="ellipse">
              <a:avLst/>
            </a:prstGeom>
            <a:solidFill>
              <a:srgbClr val="DE00E3"/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1</a:t>
              </a:r>
              <a:endParaRPr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113" name="타원 112"/>
          <p:cNvSpPr/>
          <p:nvPr/>
        </p:nvSpPr>
        <p:spPr>
          <a:xfrm>
            <a:off x="9125584" y="4865831"/>
            <a:ext cx="180000" cy="1800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4</a:t>
            </a:r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6766105" y="5127140"/>
            <a:ext cx="180000" cy="1800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5</a:t>
            </a:r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393267" y="5247081"/>
            <a:ext cx="180000" cy="1800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6</a:t>
            </a:r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225746" y="5052177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내부용</a:t>
            </a:r>
            <a:endParaRPr lang="ko-KR" altLang="en-US" sz="9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595959"/>
              </a:solidFill>
              <a:latin typeface="+mn-ea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600793" y="4934699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내부용</a:t>
            </a:r>
            <a:endParaRPr lang="ko-KR" altLang="en-US" sz="9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595959"/>
              </a:solidFill>
              <a:latin typeface="+mn-ea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8660002" y="4841370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내부용</a:t>
            </a:r>
            <a:endParaRPr lang="ko-KR" altLang="en-US" sz="9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595959"/>
              </a:solidFill>
              <a:latin typeface="+mn-ea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6920741" y="3384823"/>
            <a:ext cx="13580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err="1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회전형</a:t>
            </a:r>
            <a:r>
              <a:rPr lang="ko-KR" altLang="en-US" sz="8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 멀티미디어 </a:t>
            </a:r>
            <a:r>
              <a:rPr lang="en-US" altLang="ko-KR" sz="8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(</a:t>
            </a:r>
            <a:r>
              <a:rPr lang="ko-KR" altLang="en-US" sz="8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실외</a:t>
            </a:r>
            <a:r>
              <a:rPr lang="en-US" altLang="ko-KR" sz="8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)</a:t>
            </a:r>
            <a:endParaRPr lang="ko-KR" altLang="en-US" sz="8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595959"/>
              </a:solidFill>
              <a:latin typeface="+mn-ea"/>
            </a:endParaRPr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866" y="2698507"/>
            <a:ext cx="1263707" cy="722148"/>
          </a:xfrm>
          <a:prstGeom prst="rect">
            <a:avLst/>
          </a:prstGeom>
        </p:spPr>
      </p:pic>
      <p:sp>
        <p:nvSpPr>
          <p:cNvPr id="119" name="TextBox 118"/>
          <p:cNvSpPr txBox="1"/>
          <p:nvPr/>
        </p:nvSpPr>
        <p:spPr>
          <a:xfrm>
            <a:off x="5239615" y="2473208"/>
            <a:ext cx="16514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멀티비전 </a:t>
            </a:r>
            <a:r>
              <a:rPr lang="en-US" altLang="ko-KR" sz="8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(</a:t>
            </a:r>
            <a:r>
              <a:rPr lang="ko-KR" altLang="en-US" sz="8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회의실</a:t>
            </a:r>
            <a:r>
              <a:rPr lang="en-US" altLang="ko-KR" sz="8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5*5</a:t>
            </a:r>
            <a:r>
              <a:rPr lang="ko-KR" altLang="en-US" sz="8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전시장</a:t>
            </a:r>
            <a:r>
              <a:rPr lang="en-US" altLang="ko-KR" sz="8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6*6)</a:t>
            </a:r>
            <a:endParaRPr lang="ko-KR" altLang="en-US" sz="8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595959"/>
              </a:solidFill>
              <a:latin typeface="+mn-ea"/>
            </a:endParaRPr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6"/>
          <a:srcRect l="52722" t="12376" r="8210" b="53192"/>
          <a:stretch/>
        </p:blipFill>
        <p:spPr>
          <a:xfrm>
            <a:off x="5448824" y="1765922"/>
            <a:ext cx="1263706" cy="716097"/>
          </a:xfrm>
          <a:prstGeom prst="rect">
            <a:avLst/>
          </a:prstGeom>
        </p:spPr>
      </p:pic>
      <p:sp>
        <p:nvSpPr>
          <p:cNvPr id="121" name="TextBox 120"/>
          <p:cNvSpPr txBox="1"/>
          <p:nvPr/>
        </p:nvSpPr>
        <p:spPr>
          <a:xfrm>
            <a:off x="6842406" y="2464095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미디어 보드</a:t>
            </a:r>
            <a:endParaRPr lang="ko-KR" altLang="en-US" sz="8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595959"/>
              </a:solidFill>
              <a:latin typeface="+mn-ea"/>
            </a:endParaRPr>
          </a:p>
        </p:txBody>
      </p:sp>
      <p:pic>
        <p:nvPicPr>
          <p:cNvPr id="122" name="그림 121"/>
          <p:cNvPicPr>
            <a:picLocks noChangeAspect="1"/>
          </p:cNvPicPr>
          <p:nvPr/>
        </p:nvPicPr>
        <p:blipFill rotWithShape="1">
          <a:blip r:embed="rId7"/>
          <a:srcRect l="2615" t="11319" r="3919" b="49743"/>
          <a:stretch/>
        </p:blipFill>
        <p:spPr>
          <a:xfrm>
            <a:off x="6897480" y="1769813"/>
            <a:ext cx="1247864" cy="728262"/>
          </a:xfrm>
          <a:prstGeom prst="rect">
            <a:avLst/>
          </a:prstGeom>
        </p:spPr>
      </p:pic>
      <p:sp>
        <p:nvSpPr>
          <p:cNvPr id="103" name="타원 102"/>
          <p:cNvSpPr/>
          <p:nvPr/>
        </p:nvSpPr>
        <p:spPr>
          <a:xfrm>
            <a:off x="1961876" y="5692552"/>
            <a:ext cx="180000" cy="180000"/>
          </a:xfrm>
          <a:prstGeom prst="ellipse">
            <a:avLst/>
          </a:prstGeom>
          <a:solidFill>
            <a:srgbClr val="F7C9C9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/>
          <a:srcRect l="62346"/>
          <a:stretch/>
        </p:blipFill>
        <p:spPr>
          <a:xfrm>
            <a:off x="5486400" y="2661719"/>
            <a:ext cx="1222218" cy="724278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5765355" y="3422610"/>
            <a:ext cx="5806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HH(4*4)</a:t>
            </a:r>
            <a:endParaRPr lang="ko-KR" altLang="en-US" sz="8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595959"/>
              </a:solidFill>
              <a:latin typeface="+mn-ea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8518279" y="18901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1</a:t>
            </a:r>
            <a:r>
              <a:rPr lang="ko-KR" altLang="en-US" sz="10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단계 </a:t>
            </a:r>
            <a:r>
              <a:rPr lang="ko-KR" altLang="en-US" sz="10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전시장 모니터 </a:t>
            </a:r>
            <a:r>
              <a:rPr lang="en-US" altLang="ko-KR" sz="10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(65”)</a:t>
            </a:r>
            <a:endParaRPr lang="ko-KR" altLang="en-US" sz="10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595959"/>
              </a:solidFill>
              <a:latin typeface="+mn-ea"/>
            </a:endParaRPr>
          </a:p>
        </p:txBody>
      </p:sp>
      <p:sp>
        <p:nvSpPr>
          <p:cNvPr id="155" name="타원 154"/>
          <p:cNvSpPr/>
          <p:nvPr/>
        </p:nvSpPr>
        <p:spPr>
          <a:xfrm>
            <a:off x="8367491" y="1912113"/>
            <a:ext cx="180000" cy="180000"/>
          </a:xfrm>
          <a:prstGeom prst="ellipse">
            <a:avLst/>
          </a:prstGeom>
          <a:solidFill>
            <a:srgbClr val="F87E3A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B</a:t>
            </a:r>
            <a:endParaRPr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84896" y="5281683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2859206" y="5510283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2603311" y="553757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2361063" y="5575110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13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2122227" y="5609230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1883391" y="563993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15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1641144" y="568770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04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037" t="1498" r="50010" b="36753"/>
          <a:stretch/>
        </p:blipFill>
        <p:spPr>
          <a:xfrm>
            <a:off x="496087" y="1721792"/>
            <a:ext cx="4776281" cy="485065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1979C40-6626-4740-818A-2E8B40ED4B01}"/>
              </a:ext>
            </a:extLst>
          </p:cNvPr>
          <p:cNvSpPr txBox="1"/>
          <p:nvPr/>
        </p:nvSpPr>
        <p:spPr>
          <a:xfrm>
            <a:off x="933954" y="784223"/>
            <a:ext cx="77561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i="0" u="none" strike="noStrike" kern="1200" cap="none" spc="-150" normalizeH="0" baseline="0" noProof="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멀티미디어 </a:t>
            </a:r>
            <a:r>
              <a:rPr lang="ko-KR" altLang="en-US" sz="2500" spc="-150" noProof="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현황</a:t>
            </a:r>
            <a:r>
              <a:rPr lang="ko-KR" altLang="en-US" sz="25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5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(2</a:t>
            </a:r>
            <a:r>
              <a:rPr lang="ko-KR" altLang="en-US" sz="25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층</a:t>
            </a:r>
            <a:r>
              <a:rPr lang="en-US" altLang="ko-KR" sz="25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kumimoji="0" lang="ko-KR" altLang="en-US" sz="2500" i="0" u="none" strike="noStrike" kern="1200" cap="none" spc="-150" normalizeH="0" baseline="0" noProof="0" dirty="0">
              <a:ln>
                <a:solidFill>
                  <a:schemeClr val="tx1">
                    <a:alpha val="0"/>
                  </a:scheme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5504" y="3796627"/>
            <a:ext cx="9756774" cy="2876548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4683906" y="5355118"/>
            <a:ext cx="180000" cy="180000"/>
          </a:xfrm>
          <a:prstGeom prst="ellipse">
            <a:avLst/>
          </a:prstGeom>
          <a:solidFill>
            <a:srgbClr val="F7C9C9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203416" y="5293693"/>
            <a:ext cx="180000" cy="180000"/>
          </a:xfrm>
          <a:prstGeom prst="ellipse">
            <a:avLst/>
          </a:prstGeom>
          <a:solidFill>
            <a:srgbClr val="E86262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69144" y="5900239"/>
            <a:ext cx="180000" cy="180000"/>
          </a:xfrm>
          <a:prstGeom prst="ellipse">
            <a:avLst/>
          </a:prstGeom>
          <a:solidFill>
            <a:srgbClr val="F87E3A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</a:rPr>
              <a:t>6</a:t>
            </a:r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740644" y="5810239"/>
            <a:ext cx="180000" cy="180000"/>
          </a:xfrm>
          <a:prstGeom prst="ellipse">
            <a:avLst/>
          </a:prstGeom>
          <a:solidFill>
            <a:srgbClr val="F87E3A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</a:rPr>
              <a:t>5</a:t>
            </a:r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351437" y="5700580"/>
            <a:ext cx="180000" cy="180000"/>
          </a:xfrm>
          <a:prstGeom prst="ellipse">
            <a:avLst/>
          </a:prstGeom>
          <a:solidFill>
            <a:srgbClr val="F87E3A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</a:rPr>
              <a:t>4</a:t>
            </a:r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693431" y="5790580"/>
            <a:ext cx="180000" cy="180000"/>
          </a:xfrm>
          <a:prstGeom prst="ellipse">
            <a:avLst/>
          </a:prstGeom>
          <a:solidFill>
            <a:srgbClr val="F7C9C9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944869" y="5790580"/>
            <a:ext cx="180000" cy="180000"/>
          </a:xfrm>
          <a:prstGeom prst="ellipse">
            <a:avLst/>
          </a:prstGeom>
          <a:solidFill>
            <a:srgbClr val="F7C9C9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5451066" y="5293693"/>
            <a:ext cx="180000" cy="180000"/>
          </a:xfrm>
          <a:prstGeom prst="ellipse">
            <a:avLst/>
          </a:prstGeom>
          <a:solidFill>
            <a:srgbClr val="E86262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703876" y="5293693"/>
            <a:ext cx="180000" cy="180000"/>
          </a:xfrm>
          <a:prstGeom prst="ellipse">
            <a:avLst/>
          </a:prstGeom>
          <a:solidFill>
            <a:srgbClr val="E86262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966211" y="5293693"/>
            <a:ext cx="180000" cy="180000"/>
          </a:xfrm>
          <a:prstGeom prst="ellipse">
            <a:avLst/>
          </a:prstGeom>
          <a:solidFill>
            <a:srgbClr val="E86262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218217" y="5293693"/>
            <a:ext cx="180000" cy="180000"/>
          </a:xfrm>
          <a:prstGeom prst="ellipse">
            <a:avLst/>
          </a:prstGeom>
          <a:solidFill>
            <a:srgbClr val="E86262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8</a:t>
            </a:r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7474077" y="5329583"/>
            <a:ext cx="180000" cy="180000"/>
          </a:xfrm>
          <a:prstGeom prst="ellipse">
            <a:avLst/>
          </a:prstGeom>
          <a:solidFill>
            <a:srgbClr val="C55A11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</a:rPr>
              <a:t>3</a:t>
            </a:r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8232697" y="5329583"/>
            <a:ext cx="180000" cy="180000"/>
          </a:xfrm>
          <a:prstGeom prst="ellipse">
            <a:avLst/>
          </a:prstGeom>
          <a:solidFill>
            <a:srgbClr val="C55A11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</a:rPr>
              <a:t>2</a:t>
            </a:r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8983742" y="5322877"/>
            <a:ext cx="180000" cy="180000"/>
          </a:xfrm>
          <a:prstGeom prst="ellipse">
            <a:avLst/>
          </a:prstGeom>
          <a:solidFill>
            <a:srgbClr val="C55A11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</a:rPr>
              <a:t>1</a:t>
            </a:r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694174" y="5781055"/>
            <a:ext cx="180000" cy="180000"/>
          </a:xfrm>
          <a:prstGeom prst="ellipse">
            <a:avLst/>
          </a:prstGeom>
          <a:solidFill>
            <a:srgbClr val="91A8D1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</a:rPr>
              <a:t>2</a:t>
            </a:r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7092476" y="5509583"/>
            <a:ext cx="180000" cy="180000"/>
          </a:xfrm>
          <a:prstGeom prst="ellipse">
            <a:avLst/>
          </a:prstGeom>
          <a:solidFill>
            <a:srgbClr val="91A8D1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</a:rPr>
              <a:t>1</a:t>
            </a:r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7237735" y="5283965"/>
            <a:ext cx="180000" cy="180000"/>
          </a:xfrm>
          <a:prstGeom prst="ellipse">
            <a:avLst/>
          </a:prstGeom>
          <a:solidFill>
            <a:srgbClr val="00B0F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3</a:t>
            </a:r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8006083" y="5283965"/>
            <a:ext cx="180000" cy="180000"/>
          </a:xfrm>
          <a:prstGeom prst="ellipse">
            <a:avLst/>
          </a:prstGeom>
          <a:solidFill>
            <a:srgbClr val="00B0F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2</a:t>
            </a:r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8754975" y="5283965"/>
            <a:ext cx="180000" cy="180000"/>
          </a:xfrm>
          <a:prstGeom prst="ellipse">
            <a:avLst/>
          </a:prstGeom>
          <a:solidFill>
            <a:srgbClr val="00B0F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7" name="타원 106"/>
          <p:cNvSpPr/>
          <p:nvPr/>
        </p:nvSpPr>
        <p:spPr>
          <a:xfrm>
            <a:off x="3624505" y="5450110"/>
            <a:ext cx="180000" cy="180000"/>
          </a:xfrm>
          <a:prstGeom prst="ellipse">
            <a:avLst/>
          </a:prstGeom>
          <a:solidFill>
            <a:srgbClr val="9896A4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lt1">
                      <a:alpha val="0"/>
                    </a:schemeClr>
                  </a:solidFill>
                </a:ln>
              </a:rPr>
              <a:t>1</a:t>
            </a:r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6902951" y="5509583"/>
            <a:ext cx="180000" cy="180000"/>
          </a:xfrm>
          <a:prstGeom prst="ellipse">
            <a:avLst/>
          </a:prstGeom>
          <a:solidFill>
            <a:srgbClr val="74CA54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</a:rPr>
              <a:t>1</a:t>
            </a:r>
            <a:endParaRPr lang="ko-KR" altLang="en-US" sz="1200" b="1" dirty="0">
              <a:ln>
                <a:solidFill>
                  <a:schemeClr val="lt1">
                    <a:alpha val="0"/>
                  </a:schemeClr>
                </a:solidFill>
              </a:ln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8367491" y="1445466"/>
            <a:ext cx="2180513" cy="499718"/>
            <a:chOff x="7488455" y="1277795"/>
            <a:chExt cx="2180513" cy="499718"/>
          </a:xfrm>
        </p:grpSpPr>
        <p:sp>
          <p:nvSpPr>
            <p:cNvPr id="57" name="타원 56"/>
            <p:cNvSpPr/>
            <p:nvPr/>
          </p:nvSpPr>
          <p:spPr>
            <a:xfrm>
              <a:off x="7488455" y="1564402"/>
              <a:ext cx="180000" cy="180000"/>
            </a:xfrm>
            <a:prstGeom prst="ellipse">
              <a:avLst/>
            </a:prstGeom>
            <a:solidFill>
              <a:srgbClr val="E86262"/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</a:t>
              </a:r>
              <a:endParaRPr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639245" y="1531292"/>
              <a:ext cx="198483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+mn-ea"/>
                </a:rPr>
                <a:t>2</a:t>
              </a:r>
              <a:r>
                <a:rPr lang="ko-KR" altLang="en-US" sz="10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+mn-ea"/>
                </a:rPr>
                <a:t>단계 </a:t>
              </a:r>
              <a:r>
                <a:rPr lang="ko-KR" altLang="en-US" sz="10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+mn-ea"/>
                </a:rPr>
                <a:t>회의실 모니터 </a:t>
              </a:r>
              <a:r>
                <a:rPr lang="en-US" altLang="ko-KR" sz="10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+mn-ea"/>
                </a:rPr>
                <a:t>(15”/24”)</a:t>
              </a:r>
              <a:endParaRPr lang="ko-KR" altLang="en-US" sz="10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639245" y="1277795"/>
              <a:ext cx="202972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+mn-ea"/>
                </a:rPr>
                <a:t>1</a:t>
              </a:r>
              <a:r>
                <a:rPr lang="ko-KR" altLang="en-US" sz="10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+mn-ea"/>
                </a:rPr>
                <a:t>단계 </a:t>
              </a:r>
              <a:r>
                <a:rPr lang="ko-KR" altLang="en-US" sz="10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+mn-ea"/>
                </a:rPr>
                <a:t>회의실 모니터 </a:t>
              </a:r>
              <a:r>
                <a:rPr lang="en-US" altLang="ko-KR" sz="10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+mn-ea"/>
                </a:rPr>
                <a:t>(15”/24”)</a:t>
              </a:r>
              <a:endParaRPr lang="ko-KR" altLang="en-US" sz="10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endParaRPr>
            </a:p>
          </p:txBody>
        </p:sp>
        <p:sp>
          <p:nvSpPr>
            <p:cNvPr id="76" name="타원 75"/>
            <p:cNvSpPr/>
            <p:nvPr/>
          </p:nvSpPr>
          <p:spPr>
            <a:xfrm>
              <a:off x="7488455" y="1319959"/>
              <a:ext cx="180000" cy="180000"/>
            </a:xfrm>
            <a:prstGeom prst="ellipse">
              <a:avLst/>
            </a:prstGeom>
            <a:solidFill>
              <a:srgbClr val="F7C9C9"/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</a:t>
              </a:r>
              <a:endParaRPr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8367490" y="2369640"/>
            <a:ext cx="1645110" cy="246221"/>
            <a:chOff x="7488455" y="1531292"/>
            <a:chExt cx="1645110" cy="246221"/>
          </a:xfrm>
        </p:grpSpPr>
        <p:sp>
          <p:nvSpPr>
            <p:cNvPr id="63" name="타원 62"/>
            <p:cNvSpPr/>
            <p:nvPr/>
          </p:nvSpPr>
          <p:spPr>
            <a:xfrm>
              <a:off x="7488455" y="1564402"/>
              <a:ext cx="180000" cy="180000"/>
            </a:xfrm>
            <a:prstGeom prst="ellipse">
              <a:avLst/>
            </a:prstGeom>
            <a:solidFill>
              <a:srgbClr val="91A8D1"/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n>
                    <a:solidFill>
                      <a:schemeClr val="lt1">
                        <a:alpha val="0"/>
                      </a:schemeClr>
                    </a:solidFill>
                  </a:ln>
                </a:rPr>
                <a:t>C</a:t>
              </a:r>
              <a:endParaRPr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639245" y="1531292"/>
              <a:ext cx="14943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+mn-ea"/>
                </a:rPr>
                <a:t>행사 중계용 </a:t>
              </a:r>
              <a:r>
                <a:rPr lang="en-US" altLang="ko-KR" sz="10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+mn-ea"/>
                </a:rPr>
                <a:t>DID</a:t>
              </a:r>
              <a:r>
                <a:rPr lang="ko-KR" altLang="en-US" sz="10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+mn-ea"/>
                </a:rPr>
                <a:t> </a:t>
              </a:r>
              <a:r>
                <a:rPr lang="en-US" altLang="ko-KR" sz="10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+mn-ea"/>
                </a:rPr>
                <a:t>(86”)</a:t>
              </a:r>
              <a:endParaRPr lang="ko-KR" altLang="en-US" sz="10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8367490" y="2813980"/>
            <a:ext cx="1324509" cy="246221"/>
            <a:chOff x="7488455" y="1531292"/>
            <a:chExt cx="1324509" cy="246221"/>
          </a:xfrm>
        </p:grpSpPr>
        <p:sp>
          <p:nvSpPr>
            <p:cNvPr id="66" name="타원 65"/>
            <p:cNvSpPr/>
            <p:nvPr/>
          </p:nvSpPr>
          <p:spPr>
            <a:xfrm>
              <a:off x="7488455" y="1564402"/>
              <a:ext cx="180000" cy="180000"/>
            </a:xfrm>
            <a:prstGeom prst="ellipse">
              <a:avLst/>
            </a:prstGeom>
            <a:solidFill>
              <a:srgbClr val="9896A4"/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n>
                    <a:solidFill>
                      <a:schemeClr val="lt1">
                        <a:alpha val="0"/>
                      </a:schemeClr>
                    </a:solidFill>
                  </a:ln>
                </a:rPr>
                <a:t>H</a:t>
              </a:r>
              <a:endParaRPr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639245" y="1531292"/>
              <a:ext cx="11737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+mn-ea"/>
                </a:rPr>
                <a:t>KIOSK</a:t>
              </a:r>
              <a:r>
                <a:rPr lang="ko-KR" altLang="en-US" sz="10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+mn-ea"/>
                </a:rPr>
                <a:t> </a:t>
              </a:r>
              <a:r>
                <a:rPr lang="en-US" altLang="ko-KR" sz="10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+mn-ea"/>
                </a:rPr>
                <a:t>(42”/75”)</a:t>
              </a:r>
              <a:endParaRPr lang="ko-KR" altLang="en-US" sz="10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8367490" y="3036149"/>
            <a:ext cx="1499236" cy="246221"/>
            <a:chOff x="7488455" y="1531292"/>
            <a:chExt cx="1499236" cy="246221"/>
          </a:xfrm>
        </p:grpSpPr>
        <p:sp>
          <p:nvSpPr>
            <p:cNvPr id="69" name="타원 68"/>
            <p:cNvSpPr/>
            <p:nvPr/>
          </p:nvSpPr>
          <p:spPr>
            <a:xfrm>
              <a:off x="7488455" y="1564402"/>
              <a:ext cx="180000" cy="180000"/>
            </a:xfrm>
            <a:prstGeom prst="ellipse">
              <a:avLst/>
            </a:prstGeom>
            <a:solidFill>
              <a:srgbClr val="74CA54"/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n>
                    <a:solidFill>
                      <a:schemeClr val="lt1">
                        <a:alpha val="0"/>
                      </a:schemeClr>
                    </a:solidFill>
                  </a:ln>
                </a:rPr>
                <a:t>J</a:t>
              </a:r>
              <a:endParaRPr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639245" y="1531292"/>
              <a:ext cx="13484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+mn-ea"/>
                </a:rPr>
                <a:t>전시안내로봇</a:t>
              </a:r>
              <a:r>
                <a:rPr lang="en-US" altLang="ko-KR" sz="1000" b="1" dirty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+mn-ea"/>
                </a:rPr>
                <a:t> </a:t>
              </a:r>
              <a:r>
                <a:rPr lang="en-US" altLang="ko-KR" sz="10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+mn-ea"/>
                </a:rPr>
                <a:t>(</a:t>
              </a:r>
              <a:r>
                <a:rPr lang="ko-KR" altLang="en-US" sz="1000" b="1" dirty="0" err="1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+mn-ea"/>
                </a:rPr>
                <a:t>로미</a:t>
              </a:r>
              <a:r>
                <a:rPr lang="en-US" altLang="ko-KR" sz="10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+mn-ea"/>
                </a:rPr>
                <a:t>)</a:t>
              </a:r>
              <a:endParaRPr lang="ko-KR" altLang="en-US" sz="10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8367490" y="2591810"/>
            <a:ext cx="1390232" cy="246221"/>
            <a:chOff x="7488455" y="1531292"/>
            <a:chExt cx="1390232" cy="246221"/>
          </a:xfrm>
        </p:grpSpPr>
        <p:sp>
          <p:nvSpPr>
            <p:cNvPr id="72" name="타원 71"/>
            <p:cNvSpPr/>
            <p:nvPr/>
          </p:nvSpPr>
          <p:spPr>
            <a:xfrm>
              <a:off x="7488455" y="1564402"/>
              <a:ext cx="180000" cy="180000"/>
            </a:xfrm>
            <a:prstGeom prst="ellipse">
              <a:avLst/>
            </a:prstGeom>
            <a:solidFill>
              <a:srgbClr val="00B0F0"/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F</a:t>
              </a:r>
              <a:endParaRPr lang="ko-KR" altLang="en-US" sz="12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7639245" y="1531292"/>
              <a:ext cx="12394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+mn-ea"/>
                </a:rPr>
                <a:t>LED </a:t>
              </a:r>
              <a:r>
                <a:rPr lang="ko-KR" altLang="en-US" sz="10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+mn-ea"/>
                </a:rPr>
                <a:t>전광판 </a:t>
              </a:r>
              <a:r>
                <a:rPr lang="en-US" altLang="ko-KR" sz="10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+mn-ea"/>
                </a:rPr>
                <a:t>(</a:t>
              </a:r>
              <a:r>
                <a:rPr lang="ko-KR" altLang="en-US" sz="1000" b="1" dirty="0" err="1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+mn-ea"/>
                </a:rPr>
                <a:t>볼룸</a:t>
              </a:r>
              <a:r>
                <a:rPr lang="en-US" altLang="ko-KR" sz="1000" b="1" dirty="0" smtClean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595959"/>
                  </a:solidFill>
                  <a:latin typeface="+mn-ea"/>
                </a:rPr>
                <a:t>)</a:t>
              </a:r>
              <a:endParaRPr lang="ko-KR" altLang="en-US" sz="10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5393750" y="2446618"/>
            <a:ext cx="1234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행사 중계용 </a:t>
            </a:r>
            <a:r>
              <a:rPr lang="en-US" altLang="ko-KR" sz="8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DID (86”)</a:t>
            </a:r>
            <a:endParaRPr lang="ko-KR" altLang="en-US" sz="8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595959"/>
              </a:solidFill>
              <a:latin typeface="+mn-ea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830206" y="2444766"/>
            <a:ext cx="13372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LED </a:t>
            </a:r>
            <a:r>
              <a:rPr lang="ko-KR" altLang="en-US" sz="8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전광판 </a:t>
            </a:r>
            <a:r>
              <a:rPr lang="en-US" altLang="ko-KR" sz="8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(</a:t>
            </a:r>
            <a:r>
              <a:rPr lang="ko-KR" altLang="en-US" sz="800" b="1" dirty="0" err="1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그랜드볼룸</a:t>
            </a:r>
            <a:r>
              <a:rPr lang="en-US" altLang="ko-KR" sz="8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)</a:t>
            </a:r>
            <a:endParaRPr lang="ko-KR" altLang="en-US" sz="8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595959"/>
              </a:solidFill>
              <a:latin typeface="+mn-ea"/>
            </a:endParaRPr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7"/>
          <a:stretch/>
        </p:blipFill>
        <p:spPr>
          <a:xfrm>
            <a:off x="6884868" y="1763073"/>
            <a:ext cx="1263706" cy="709823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7"/>
          <a:srcRect l="1107" t="11148" r="66679" b="47305"/>
          <a:stretch/>
        </p:blipFill>
        <p:spPr>
          <a:xfrm>
            <a:off x="5448825" y="1763073"/>
            <a:ext cx="1237926" cy="709823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6830206" y="3384823"/>
            <a:ext cx="11160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전시안내로봇 </a:t>
            </a:r>
            <a:r>
              <a:rPr lang="en-US" altLang="ko-KR" sz="8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(</a:t>
            </a:r>
            <a:r>
              <a:rPr lang="ko-KR" altLang="en-US" sz="800" b="1" dirty="0" err="1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로미</a:t>
            </a:r>
            <a:r>
              <a:rPr lang="en-US" altLang="ko-KR" sz="8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)</a:t>
            </a:r>
            <a:endParaRPr lang="ko-KR" altLang="en-US" sz="8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595959"/>
              </a:solidFill>
              <a:latin typeface="+mn-ea"/>
            </a:endParaRPr>
          </a:p>
        </p:txBody>
      </p:sp>
      <p:pic>
        <p:nvPicPr>
          <p:cNvPr id="81" name="_x319869904" descr="EMB00000280bff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867" y="2692393"/>
            <a:ext cx="1263708" cy="72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/>
          <p:cNvSpPr txBox="1"/>
          <p:nvPr/>
        </p:nvSpPr>
        <p:spPr>
          <a:xfrm>
            <a:off x="8527334" y="1920602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1</a:t>
            </a:r>
            <a:r>
              <a:rPr lang="ko-KR" altLang="en-US" sz="10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단계 </a:t>
            </a:r>
            <a:r>
              <a:rPr lang="ko-KR" altLang="en-US" sz="10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전시장 모니터 </a:t>
            </a:r>
            <a:r>
              <a:rPr lang="en-US" altLang="ko-KR" sz="10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(65”)</a:t>
            </a:r>
            <a:endParaRPr lang="ko-KR" altLang="en-US" sz="10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595959"/>
              </a:solidFill>
              <a:latin typeface="+mn-ea"/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8366495" y="1948525"/>
            <a:ext cx="180000" cy="180000"/>
          </a:xfrm>
          <a:prstGeom prst="ellipse">
            <a:avLst/>
          </a:prstGeom>
          <a:solidFill>
            <a:srgbClr val="F87E3A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B</a:t>
            </a:r>
            <a:endParaRPr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8367491" y="2165721"/>
            <a:ext cx="180000" cy="180000"/>
          </a:xfrm>
          <a:prstGeom prst="ellipse">
            <a:avLst/>
          </a:prstGeom>
          <a:solidFill>
            <a:srgbClr val="C55A11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</a:rPr>
              <a:t>B</a:t>
            </a:r>
            <a:endParaRPr lang="ko-KR" altLang="en-US" sz="1200" b="1" dirty="0">
              <a:ln>
                <a:solidFill>
                  <a:schemeClr val="accent1">
                    <a:alpha val="0"/>
                  </a:schemeClr>
                </a:solidFill>
              </a:ln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8518281" y="2147521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2</a:t>
            </a:r>
            <a:r>
              <a:rPr lang="ko-KR" altLang="en-US" sz="10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단계 </a:t>
            </a:r>
            <a:r>
              <a:rPr lang="ko-KR" altLang="en-US" sz="10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전시장 모니터 </a:t>
            </a:r>
            <a:r>
              <a:rPr lang="en-US" altLang="ko-KR" sz="1000" b="1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(65”)</a:t>
            </a:r>
            <a:endParaRPr lang="ko-KR" altLang="en-US" sz="10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595959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6370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7855</TotalTime>
  <Words>1178</Words>
  <Application>Microsoft Office PowerPoint</Application>
  <PresentationFormat>사용자 지정</PresentationFormat>
  <Paragraphs>432</Paragraphs>
  <Slides>19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0" baseType="lpstr">
      <vt:lpstr>HY헤드라인M</vt:lpstr>
      <vt:lpstr>Impact</vt:lpstr>
      <vt:lpstr>나눔바른고딕 Light</vt:lpstr>
      <vt:lpstr>Arial</vt:lpstr>
      <vt:lpstr>나눔바른고딕</vt:lpstr>
      <vt:lpstr>KoPub돋움체 Light</vt:lpstr>
      <vt:lpstr>Calibri Light</vt:lpstr>
      <vt:lpstr>Calibri</vt:lpstr>
      <vt:lpstr>KoPub돋움체 Medium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client1300@outlook.kr</dc:creator>
  <cp:lastModifiedBy>인천경제산업정보테크노파크</cp:lastModifiedBy>
  <cp:revision>1538</cp:revision>
  <cp:lastPrinted>2019-05-02T05:54:23Z</cp:lastPrinted>
  <dcterms:created xsi:type="dcterms:W3CDTF">2019-01-24T02:28:24Z</dcterms:created>
  <dcterms:modified xsi:type="dcterms:W3CDTF">2019-12-10T09:10:24Z</dcterms:modified>
</cp:coreProperties>
</file>